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embeddedFontLst>
    <p:embeddedFont>
      <p:font typeface="Century Gothic" panose="020B050202020202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Method: Time Processed=Updated-created (might not be reflective of true value due to reporting error)</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Outliers might be due to reporting error</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Can be used as a benchmark for department/employee</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35" name="Shape 2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0" name="Shape 2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None/>
            </a:pPr>
            <a:r>
              <a:rPr lang="en-US"/>
              <a:t>Launched in December 1, 2007, 311 Call Center is a “one call to city hall” program for non-emergency city services. By analyzing numerous service request and call center datasets, our aim is to </a:t>
            </a:r>
          </a:p>
          <a:p>
            <a:pPr lvl="0" rtl="0">
              <a:spcBef>
                <a:spcPts val="0"/>
              </a:spcBef>
              <a:buClr>
                <a:schemeClr val="dk1"/>
              </a:buClr>
              <a:buSzPct val="25000"/>
              <a:buFont typeface="Calibri"/>
              <a:buNone/>
            </a:pPr>
            <a:r>
              <a:rPr lang="en-US"/>
              <a:t>provide meaningful suggestions to the government of Los Angeles to better allocate resources to serve tenants. </a:t>
            </a:r>
          </a:p>
          <a:p>
            <a:pPr lvl="0" rtl="0">
              <a:spcBef>
                <a:spcPts val="0"/>
              </a:spcBef>
              <a:buClr>
                <a:schemeClr val="dk1"/>
              </a:buClr>
              <a:buSzPct val="25000"/>
              <a:buFont typeface="Calibri"/>
              <a:buNone/>
            </a:pPr>
            <a:r>
              <a:rPr lang="en-US"/>
              <a:t>Optimize personnel assignment across workdays and months, so as to improve the working efficiency of 311 call center.</a:t>
            </a:r>
          </a:p>
          <a:p>
            <a:pPr marL="0" marR="0" lvl="0" indent="0" algn="l" rtl="0">
              <a:spcBef>
                <a:spcPts val="0"/>
              </a:spcBef>
              <a:spcAft>
                <a:spcPts val="0"/>
              </a:spcAft>
              <a:buClr>
                <a:schemeClr val="dk1"/>
              </a:buClr>
              <a:buSzPct val="25000"/>
              <a:buFont typeface="Calibri"/>
              <a:buNone/>
            </a:pPr>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MyLA311</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https://myla311.lacity.org</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https://www.lacity.org/311-services</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Call center: </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https://www.ladbs.org/our-organization/customer-services/contact-us/customer-call-center</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(2) censusreporter.org</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censusreporter.org provides demographical information for each regions, such as income level, education level, which will help us to compare the relationship between requests and different region.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2" name="Shape 1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1" name="Shape 3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Call center hours: 8:00 am-4:45 pm daily, including weekends and all holidays except Thanksgiving and Christmas.</a:t>
            </a:r>
          </a:p>
        </p:txBody>
      </p:sp>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Call center training and user manual/directory</a:t>
            </a:r>
          </a:p>
        </p:txBody>
      </p:sp>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353" name="Shape 35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-To add: Request type x APC x Day of week?</a:t>
            </a:r>
          </a:p>
        </p:txBody>
      </p:sp>
      <p:sp>
        <p:nvSpPr>
          <p:cNvPr id="367" name="Shape 3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2" name="Shape 1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5" name="Shape 3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None/>
            </a:pPr>
            <a:r>
              <a:rPr lang="en-US" sz="1500">
                <a:solidFill>
                  <a:srgbClr val="000000"/>
                </a:solidFill>
                <a:latin typeface="Century Gothic"/>
                <a:ea typeface="Century Gothic"/>
                <a:cs typeface="Century Gothic"/>
                <a:sym typeface="Century Gothic"/>
              </a:rPr>
              <a:t>Bulky Items and Graffiti Removal are the most popular requests</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99" name="Shape 19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08" name="Shape 20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a:t>No NA’s</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Take a deeper dive into Request Source by different service request types, we can see that about half of the all services processed are through phone calls for bulky item removal. There is also a significant amount of volume for graffiti removal requests generated from Driver Self Report. For high volume request types such as Bulky Items, Grafitti Removal, Metal/Household Appliances, how to entice users to switch from phone to web form or app to place service requests would be an area that the City should aim to tackle.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17" name="Shape 2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rgbClr val="FF0000"/>
                </a:solidFill>
                <a:latin typeface="Calibri"/>
                <a:ea typeface="Calibri"/>
                <a:cs typeface="Calibri"/>
                <a:sym typeface="Calibri"/>
              </a:rPr>
              <a:t>Dip in December </a:t>
            </a:r>
            <a:r>
              <a:rPr lang="en-US" sz="1200" b="0" i="0" u="none" strike="noStrike" cap="none">
                <a:solidFill>
                  <a:schemeClr val="dk1"/>
                </a:solidFill>
                <a:latin typeface="Calibri"/>
                <a:ea typeface="Calibri"/>
                <a:cs typeface="Calibri"/>
                <a:sym typeface="Calibri"/>
              </a:rPr>
              <a:t>because missing one month’s data</a:t>
            </a:r>
          </a:p>
        </p:txBody>
      </p:sp>
      <p:sp>
        <p:nvSpPr>
          <p:cNvPr id="226" name="Shape 2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866441" y="2861733"/>
            <a:ext cx="6621000" cy="1915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24" name="Shape 24"/>
          <p:cNvSpPr txBox="1">
            <a:spLocks noGrp="1"/>
          </p:cNvSpPr>
          <p:nvPr>
            <p:ph type="body" idx="1"/>
          </p:nvPr>
        </p:nvSpPr>
        <p:spPr>
          <a:xfrm>
            <a:off x="866441" y="4777380"/>
            <a:ext cx="6621000" cy="8604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20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5" name="Shape 25"/>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6" name="Shape 26"/>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7" name="Shape 27"/>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866441" y="4800587"/>
            <a:ext cx="6621000" cy="566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81" name="Shape 81"/>
          <p:cNvSpPr>
            <a:spLocks noGrp="1"/>
          </p:cNvSpPr>
          <p:nvPr>
            <p:ph type="pic" idx="2"/>
          </p:nvPr>
        </p:nvSpPr>
        <p:spPr>
          <a:xfrm>
            <a:off x="866441" y="685800"/>
            <a:ext cx="6621000" cy="3640800"/>
          </a:xfrm>
          <a:prstGeom prst="roundRect">
            <a:avLst>
              <a:gd name="adj" fmla="val 1858"/>
            </a:avLst>
          </a:prstGeom>
          <a:noFill/>
          <a:ln>
            <a:noFill/>
          </a:ln>
          <a:effectLst>
            <a:outerShdw blurRad="50799" dist="50800" dir="5400000" algn="tl" rotWithShape="0">
              <a:srgbClr val="000000">
                <a:alpha val="42350"/>
              </a:srgbClr>
            </a:outerShdw>
          </a:effectLst>
        </p:spPr>
        <p:txBody>
          <a:bodyPr lIns="91425" tIns="91425" rIns="91425" bIns="91425" anchor="t" anchorCtr="0"/>
          <a:lstStyle>
            <a:lvl1pPr marL="0" marR="0" lvl="0"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2" name="Shape 82"/>
          <p:cNvSpPr txBox="1">
            <a:spLocks noGrp="1"/>
          </p:cNvSpPr>
          <p:nvPr>
            <p:ph type="body" idx="1"/>
          </p:nvPr>
        </p:nvSpPr>
        <p:spPr>
          <a:xfrm>
            <a:off x="866441" y="5367325"/>
            <a:ext cx="6621000" cy="4938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83" name="Shape 83"/>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4" name="Shape 84"/>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5" name="Shape 85"/>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181408" y="1447800"/>
            <a:ext cx="6000900" cy="232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8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88" name="Shape 88"/>
          <p:cNvSpPr txBox="1">
            <a:spLocks noGrp="1"/>
          </p:cNvSpPr>
          <p:nvPr>
            <p:ph type="body" idx="1"/>
          </p:nvPr>
        </p:nvSpPr>
        <p:spPr>
          <a:xfrm>
            <a:off x="1448175" y="3771173"/>
            <a:ext cx="5461200" cy="3423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small">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89" name="Shape 89"/>
          <p:cNvSpPr txBox="1">
            <a:spLocks noGrp="1"/>
          </p:cNvSpPr>
          <p:nvPr>
            <p:ph type="body" idx="2"/>
          </p:nvPr>
        </p:nvSpPr>
        <p:spPr>
          <a:xfrm>
            <a:off x="866441" y="4350657"/>
            <a:ext cx="6621000" cy="1676400"/>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rgbClr val="B9AC9E"/>
              </a:buClr>
              <a:buFont typeface="Noto Sans Symbols"/>
              <a:buNone/>
              <a:defRPr sz="18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90" name="Shape 90"/>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1" name="Shape 91"/>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2" name="Shape 92"/>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
        <p:nvSpPr>
          <p:cNvPr id="93" name="Shape 93"/>
          <p:cNvSpPr txBox="1"/>
          <p:nvPr/>
        </p:nvSpPr>
        <p:spPr>
          <a:xfrm>
            <a:off x="673897" y="971253"/>
            <a:ext cx="601500" cy="1969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B9AC9E"/>
              </a:buClr>
              <a:buSzPct val="25000"/>
              <a:buFont typeface="Arial"/>
              <a:buNone/>
            </a:pPr>
            <a:r>
              <a:rPr lang="en-US" sz="12200" b="0" i="0" u="none" strike="noStrike" cap="none">
                <a:solidFill>
                  <a:srgbClr val="B9AC9E"/>
                </a:solidFill>
                <a:latin typeface="Arial"/>
                <a:ea typeface="Arial"/>
                <a:cs typeface="Arial"/>
                <a:sym typeface="Arial"/>
              </a:rPr>
              <a:t>“</a:t>
            </a:r>
          </a:p>
        </p:txBody>
      </p:sp>
      <p:sp>
        <p:nvSpPr>
          <p:cNvPr id="94" name="Shape 94"/>
          <p:cNvSpPr txBox="1"/>
          <p:nvPr/>
        </p:nvSpPr>
        <p:spPr>
          <a:xfrm>
            <a:off x="6999689" y="2613785"/>
            <a:ext cx="601500" cy="1969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B9AC9E"/>
              </a:buClr>
              <a:buSzPct val="25000"/>
              <a:buFont typeface="Arial"/>
              <a:buNone/>
            </a:pPr>
            <a:r>
              <a:rPr lang="en-US" sz="12200" b="0" i="0" u="none" strike="noStrike" cap="none">
                <a:solidFill>
                  <a:srgbClr val="B9AC9E"/>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66441" y="3124200"/>
            <a:ext cx="6621000" cy="165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97" name="Shape 97"/>
          <p:cNvSpPr txBox="1">
            <a:spLocks noGrp="1"/>
          </p:cNvSpPr>
          <p:nvPr>
            <p:ph type="body" idx="1"/>
          </p:nvPr>
        </p:nvSpPr>
        <p:spPr>
          <a:xfrm>
            <a:off x="866441" y="4777380"/>
            <a:ext cx="6621000" cy="8604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20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8" name="Shape 98"/>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9" name="Shape 99"/>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0" name="Shape 100"/>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103" name="Shape 103"/>
          <p:cNvSpPr txBox="1">
            <a:spLocks noGrp="1"/>
          </p:cNvSpPr>
          <p:nvPr>
            <p:ph type="body" idx="1"/>
          </p:nvPr>
        </p:nvSpPr>
        <p:spPr>
          <a:xfrm>
            <a:off x="474833" y="1981200"/>
            <a:ext cx="2210700"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4" name="Shape 104"/>
          <p:cNvSpPr txBox="1">
            <a:spLocks noGrp="1"/>
          </p:cNvSpPr>
          <p:nvPr>
            <p:ph type="body" idx="2"/>
          </p:nvPr>
        </p:nvSpPr>
        <p:spPr>
          <a:xfrm>
            <a:off x="489475" y="2667000"/>
            <a:ext cx="2196000" cy="35892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3"/>
          </p:nvPr>
        </p:nvSpPr>
        <p:spPr>
          <a:xfrm>
            <a:off x="2913502" y="1981200"/>
            <a:ext cx="2202899"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6" name="Shape 106"/>
          <p:cNvSpPr txBox="1">
            <a:spLocks noGrp="1"/>
          </p:cNvSpPr>
          <p:nvPr>
            <p:ph type="body" idx="4"/>
          </p:nvPr>
        </p:nvSpPr>
        <p:spPr>
          <a:xfrm>
            <a:off x="2905584" y="2667000"/>
            <a:ext cx="2210700" cy="35892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7" name="Shape 107"/>
          <p:cNvSpPr txBox="1">
            <a:spLocks noGrp="1"/>
          </p:cNvSpPr>
          <p:nvPr>
            <p:ph type="body" idx="5"/>
          </p:nvPr>
        </p:nvSpPr>
        <p:spPr>
          <a:xfrm>
            <a:off x="5344917" y="1981200"/>
            <a:ext cx="2199600"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8" name="Shape 108"/>
          <p:cNvSpPr txBox="1">
            <a:spLocks noGrp="1"/>
          </p:cNvSpPr>
          <p:nvPr>
            <p:ph type="body" idx="6"/>
          </p:nvPr>
        </p:nvSpPr>
        <p:spPr>
          <a:xfrm>
            <a:off x="5344917" y="2667000"/>
            <a:ext cx="2199600" cy="35892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09" name="Shape 109"/>
          <p:cNvCxnSpPr/>
          <p:nvPr/>
        </p:nvCxnSpPr>
        <p:spPr>
          <a:xfrm>
            <a:off x="2795333" y="2133600"/>
            <a:ext cx="0" cy="3962400"/>
          </a:xfrm>
          <a:prstGeom prst="straightConnector1">
            <a:avLst/>
          </a:prstGeom>
          <a:noFill/>
          <a:ln w="12700" cap="flat" cmpd="sng">
            <a:solidFill>
              <a:srgbClr val="B9AC9E">
                <a:alpha val="40000"/>
              </a:srgbClr>
            </a:solidFill>
            <a:prstDash val="solid"/>
            <a:round/>
            <a:headEnd type="none" w="med" len="med"/>
            <a:tailEnd type="none" w="med" len="med"/>
          </a:ln>
        </p:spPr>
      </p:cxnSp>
      <p:cxnSp>
        <p:nvCxnSpPr>
          <p:cNvPr id="110" name="Shape 110"/>
          <p:cNvCxnSpPr/>
          <p:nvPr/>
        </p:nvCxnSpPr>
        <p:spPr>
          <a:xfrm>
            <a:off x="5223030" y="2133600"/>
            <a:ext cx="0" cy="3966900"/>
          </a:xfrm>
          <a:prstGeom prst="straightConnector1">
            <a:avLst/>
          </a:prstGeom>
          <a:noFill/>
          <a:ln w="12700" cap="flat" cmpd="sng">
            <a:solidFill>
              <a:srgbClr val="B9AC9E">
                <a:alpha val="40000"/>
              </a:srgbClr>
            </a:solidFill>
            <a:prstDash val="solid"/>
            <a:round/>
            <a:headEnd type="none" w="med" len="med"/>
            <a:tailEnd type="none" w="med" len="med"/>
          </a:ln>
        </p:spPr>
      </p:cxnSp>
      <p:sp>
        <p:nvSpPr>
          <p:cNvPr id="111" name="Shape 111"/>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2" name="Shape 112"/>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3" name="Shape 113"/>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116" name="Shape 116"/>
          <p:cNvSpPr txBox="1">
            <a:spLocks noGrp="1"/>
          </p:cNvSpPr>
          <p:nvPr>
            <p:ph type="body" idx="1"/>
          </p:nvPr>
        </p:nvSpPr>
        <p:spPr>
          <a:xfrm>
            <a:off x="489475" y="4250948"/>
            <a:ext cx="2205600"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17" name="Shape 117"/>
          <p:cNvSpPr>
            <a:spLocks noGrp="1"/>
          </p:cNvSpPr>
          <p:nvPr>
            <p:ph type="pic" idx="2"/>
          </p:nvPr>
        </p:nvSpPr>
        <p:spPr>
          <a:xfrm>
            <a:off x="489475" y="2209800"/>
            <a:ext cx="2205600" cy="1524000"/>
          </a:xfrm>
          <a:prstGeom prst="roundRect">
            <a:avLst>
              <a:gd name="adj" fmla="val 1858"/>
            </a:avLst>
          </a:prstGeom>
          <a:noFill/>
          <a:ln>
            <a:noFill/>
          </a:ln>
          <a:effectLst>
            <a:outerShdw blurRad="50799" dist="50800" dir="5400000" algn="tl" rotWithShape="0">
              <a:srgbClr val="000000">
                <a:alpha val="42350"/>
              </a:srgbClr>
            </a:outerShdw>
          </a:effectLst>
        </p:spPr>
        <p:txBody>
          <a:bodyPr lIns="91425" tIns="91425" rIns="91425" bIns="91425" anchor="t" anchorCtr="0"/>
          <a:lstStyle>
            <a:lvl1pPr marL="0" marR="0" lvl="0"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8" name="Shape 118"/>
          <p:cNvSpPr txBox="1">
            <a:spLocks noGrp="1"/>
          </p:cNvSpPr>
          <p:nvPr>
            <p:ph type="body" idx="3"/>
          </p:nvPr>
        </p:nvSpPr>
        <p:spPr>
          <a:xfrm>
            <a:off x="489475" y="4827212"/>
            <a:ext cx="2205600" cy="6591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19" name="Shape 119"/>
          <p:cNvSpPr txBox="1">
            <a:spLocks noGrp="1"/>
          </p:cNvSpPr>
          <p:nvPr>
            <p:ph type="body" idx="4"/>
          </p:nvPr>
        </p:nvSpPr>
        <p:spPr>
          <a:xfrm>
            <a:off x="2917791" y="4250948"/>
            <a:ext cx="2198399"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0" name="Shape 120"/>
          <p:cNvSpPr>
            <a:spLocks noGrp="1"/>
          </p:cNvSpPr>
          <p:nvPr>
            <p:ph type="pic" idx="5"/>
          </p:nvPr>
        </p:nvSpPr>
        <p:spPr>
          <a:xfrm>
            <a:off x="2917791" y="2209800"/>
            <a:ext cx="2198399" cy="1524000"/>
          </a:xfrm>
          <a:prstGeom prst="roundRect">
            <a:avLst>
              <a:gd name="adj" fmla="val 1858"/>
            </a:avLst>
          </a:prstGeom>
          <a:noFill/>
          <a:ln>
            <a:noFill/>
          </a:ln>
          <a:effectLst>
            <a:outerShdw blurRad="50799" dist="50800" dir="5400000" algn="tl" rotWithShape="0">
              <a:srgbClr val="000000">
                <a:alpha val="42350"/>
              </a:srgbClr>
            </a:outerShdw>
          </a:effectLst>
        </p:spPr>
        <p:txBody>
          <a:bodyPr lIns="91425" tIns="91425" rIns="91425" bIns="91425" anchor="t" anchorCtr="0"/>
          <a:lstStyle>
            <a:lvl1pPr marL="0" marR="0" lvl="0"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1" name="Shape 121"/>
          <p:cNvSpPr txBox="1">
            <a:spLocks noGrp="1"/>
          </p:cNvSpPr>
          <p:nvPr>
            <p:ph type="body" idx="6"/>
          </p:nvPr>
        </p:nvSpPr>
        <p:spPr>
          <a:xfrm>
            <a:off x="2916775" y="4827210"/>
            <a:ext cx="2201400" cy="6591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2" name="Shape 122"/>
          <p:cNvSpPr txBox="1">
            <a:spLocks noGrp="1"/>
          </p:cNvSpPr>
          <p:nvPr>
            <p:ph type="body" idx="7"/>
          </p:nvPr>
        </p:nvSpPr>
        <p:spPr>
          <a:xfrm>
            <a:off x="5344917" y="4250948"/>
            <a:ext cx="2199600"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3" name="Shape 123"/>
          <p:cNvSpPr>
            <a:spLocks noGrp="1"/>
          </p:cNvSpPr>
          <p:nvPr>
            <p:ph type="pic" idx="8"/>
          </p:nvPr>
        </p:nvSpPr>
        <p:spPr>
          <a:xfrm>
            <a:off x="5344916" y="2209800"/>
            <a:ext cx="2199600" cy="1524000"/>
          </a:xfrm>
          <a:prstGeom prst="roundRect">
            <a:avLst>
              <a:gd name="adj" fmla="val 1858"/>
            </a:avLst>
          </a:prstGeom>
          <a:noFill/>
          <a:ln>
            <a:noFill/>
          </a:ln>
          <a:effectLst>
            <a:outerShdw blurRad="50799" dist="50800" dir="5400000" algn="tl" rotWithShape="0">
              <a:srgbClr val="000000">
                <a:alpha val="42350"/>
              </a:srgbClr>
            </a:outerShdw>
          </a:effectLst>
        </p:spPr>
        <p:txBody>
          <a:bodyPr lIns="91425" tIns="91425" rIns="91425" bIns="91425" anchor="t" anchorCtr="0"/>
          <a:lstStyle>
            <a:lvl1pPr marL="0" marR="0" lvl="0"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4" name="Shape 124"/>
          <p:cNvSpPr txBox="1">
            <a:spLocks noGrp="1"/>
          </p:cNvSpPr>
          <p:nvPr>
            <p:ph type="body" idx="9"/>
          </p:nvPr>
        </p:nvSpPr>
        <p:spPr>
          <a:xfrm>
            <a:off x="5344823" y="4827207"/>
            <a:ext cx="2202599" cy="6591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25" name="Shape 125"/>
          <p:cNvCxnSpPr/>
          <p:nvPr/>
        </p:nvCxnSpPr>
        <p:spPr>
          <a:xfrm>
            <a:off x="2795333" y="2133600"/>
            <a:ext cx="0" cy="3962400"/>
          </a:xfrm>
          <a:prstGeom prst="straightConnector1">
            <a:avLst/>
          </a:prstGeom>
          <a:noFill/>
          <a:ln w="12700" cap="flat" cmpd="sng">
            <a:solidFill>
              <a:srgbClr val="B9AC9E">
                <a:alpha val="40000"/>
              </a:srgbClr>
            </a:solidFill>
            <a:prstDash val="solid"/>
            <a:round/>
            <a:headEnd type="none" w="med" len="med"/>
            <a:tailEnd type="none" w="med" len="med"/>
          </a:ln>
        </p:spPr>
      </p:cxnSp>
      <p:cxnSp>
        <p:nvCxnSpPr>
          <p:cNvPr id="126" name="Shape 126"/>
          <p:cNvCxnSpPr/>
          <p:nvPr/>
        </p:nvCxnSpPr>
        <p:spPr>
          <a:xfrm>
            <a:off x="5223030" y="2133600"/>
            <a:ext cx="0" cy="3966900"/>
          </a:xfrm>
          <a:prstGeom prst="straightConnector1">
            <a:avLst/>
          </a:prstGeom>
          <a:noFill/>
          <a:ln w="12700" cap="flat" cmpd="sng">
            <a:solidFill>
              <a:srgbClr val="B9AC9E">
                <a:alpha val="40000"/>
              </a:srgbClr>
            </a:solidFill>
            <a:prstDash val="solid"/>
            <a:round/>
            <a:headEnd type="none" w="med" len="med"/>
            <a:tailEnd type="none" w="med" len="med"/>
          </a:ln>
        </p:spPr>
      </p:cxnSp>
      <p:sp>
        <p:nvSpPr>
          <p:cNvPr id="127" name="Shape 127"/>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8" name="Shape 128"/>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9" name="Shape 129"/>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132" name="Shape 132"/>
          <p:cNvSpPr txBox="1">
            <a:spLocks noGrp="1"/>
          </p:cNvSpPr>
          <p:nvPr>
            <p:ph type="body" idx="1"/>
          </p:nvPr>
        </p:nvSpPr>
        <p:spPr>
          <a:xfrm rot="5400000">
            <a:off x="2085802" y="794874"/>
            <a:ext cx="4195500" cy="6711600"/>
          </a:xfrm>
          <a:prstGeom prst="rect">
            <a:avLst/>
          </a:prstGeom>
          <a:noFill/>
          <a:ln>
            <a:noFill/>
          </a:ln>
        </p:spPr>
        <p:txBody>
          <a:bodyPr lIns="91425" tIns="91425" rIns="91425" bIns="91425" anchor="t" anchorCtr="0"/>
          <a:lstStyle>
            <a:lvl1pPr marL="342906" marR="0" lvl="0" indent="-139706" algn="l" rtl="0">
              <a:lnSpc>
                <a:spcPct val="100000"/>
              </a:lnSpc>
              <a:spcBef>
                <a:spcPts val="1000"/>
              </a:spcBef>
              <a:spcAft>
                <a:spcPts val="0"/>
              </a:spcAft>
              <a:buClr>
                <a:srgbClr val="B9AC9E"/>
              </a:buClr>
              <a:buSzPct val="800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61" marR="0" lvl="1" indent="-105422"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20" marR="0" lvl="2" indent="-71140"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26" marR="0" lvl="3" indent="-9400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33" marR="0" lvl="4" indent="-94012"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41" marR="0" lvl="5" indent="-94021"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49" marR="0" lvl="6" indent="-94029"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57" marR="0" lvl="7" indent="-9403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63" marR="0" lvl="8" indent="-94043"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3" name="Shape 133"/>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4" name="Shape 134"/>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5" name="Shape 135"/>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rot="5400000">
            <a:off x="3974124" y="2685763"/>
            <a:ext cx="5826000" cy="13149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138" name="Shape 138"/>
          <p:cNvSpPr txBox="1">
            <a:spLocks noGrp="1"/>
          </p:cNvSpPr>
          <p:nvPr>
            <p:ph type="body" idx="1"/>
          </p:nvPr>
        </p:nvSpPr>
        <p:spPr>
          <a:xfrm rot="5400000">
            <a:off x="532287" y="730304"/>
            <a:ext cx="5483100" cy="5568900"/>
          </a:xfrm>
          <a:prstGeom prst="rect">
            <a:avLst/>
          </a:prstGeom>
          <a:noFill/>
          <a:ln>
            <a:noFill/>
          </a:ln>
        </p:spPr>
        <p:txBody>
          <a:bodyPr lIns="91425" tIns="91425" rIns="91425" bIns="91425" anchor="t" anchorCtr="0"/>
          <a:lstStyle>
            <a:lvl1pPr marL="342906" marR="0" lvl="0" indent="-139706" algn="l" rtl="0">
              <a:lnSpc>
                <a:spcPct val="100000"/>
              </a:lnSpc>
              <a:spcBef>
                <a:spcPts val="1000"/>
              </a:spcBef>
              <a:spcAft>
                <a:spcPts val="0"/>
              </a:spcAft>
              <a:buClr>
                <a:srgbClr val="B9AC9E"/>
              </a:buClr>
              <a:buSzPct val="800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61" marR="0" lvl="1" indent="-105422"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20" marR="0" lvl="2" indent="-71140"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26" marR="0" lvl="3" indent="-9400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33" marR="0" lvl="4" indent="-94012"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41" marR="0" lvl="5" indent="-94021"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49" marR="0" lvl="6" indent="-94029"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57" marR="0" lvl="7" indent="-9403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63" marR="0" lvl="8" indent="-94043"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9" name="Shape 139"/>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0" name="Shape 140"/>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1" name="Shape 141"/>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30" name="Shape 30"/>
          <p:cNvSpPr txBox="1">
            <a:spLocks noGrp="1"/>
          </p:cNvSpPr>
          <p:nvPr>
            <p:ph type="body" idx="1"/>
          </p:nvPr>
        </p:nvSpPr>
        <p:spPr>
          <a:xfrm>
            <a:off x="827700" y="2052925"/>
            <a:ext cx="6711600" cy="4195500"/>
          </a:xfrm>
          <a:prstGeom prst="rect">
            <a:avLst/>
          </a:prstGeom>
          <a:noFill/>
          <a:ln>
            <a:noFill/>
          </a:ln>
        </p:spPr>
        <p:txBody>
          <a:bodyPr lIns="91425" tIns="91425" rIns="91425" bIns="91425" anchor="t" anchorCtr="0"/>
          <a:lstStyle>
            <a:lvl1pPr marL="342906" marR="0" lvl="0" indent="-139706" algn="l" rtl="0">
              <a:lnSpc>
                <a:spcPct val="100000"/>
              </a:lnSpc>
              <a:spcBef>
                <a:spcPts val="1000"/>
              </a:spcBef>
              <a:spcAft>
                <a:spcPts val="0"/>
              </a:spcAft>
              <a:buClr>
                <a:srgbClr val="B9AC9E"/>
              </a:buClr>
              <a:buSzPct val="800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61" marR="0" lvl="1" indent="-105422"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20" marR="0" lvl="2" indent="-71140"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26" marR="0" lvl="3" indent="-9400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33" marR="0" lvl="4" indent="-94012"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41" marR="0" lvl="5" indent="-94021"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49" marR="0" lvl="6" indent="-94029"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57" marR="0" lvl="7" indent="-9403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63" marR="0" lvl="8" indent="-94043"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1" name="Shape 31"/>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2" name="Shape 32"/>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3" name="Shape 33"/>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4"/>
        <p:cNvGrpSpPr/>
        <p:nvPr/>
      </p:nvGrpSpPr>
      <p:grpSpPr>
        <a:xfrm>
          <a:off x="0" y="0"/>
          <a:ext cx="0" cy="0"/>
          <a:chOff x="0" y="0"/>
          <a:chExt cx="0" cy="0"/>
        </a:xfrm>
      </p:grpSpPr>
      <p:sp>
        <p:nvSpPr>
          <p:cNvPr id="35" name="Shape 35"/>
          <p:cNvSpPr txBox="1">
            <a:spLocks noGrp="1"/>
          </p:cNvSpPr>
          <p:nvPr>
            <p:ph type="ctrTitle"/>
          </p:nvPr>
        </p:nvSpPr>
        <p:spPr>
          <a:xfrm>
            <a:off x="866441" y="1447800"/>
            <a:ext cx="6621000" cy="3329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7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36" name="Shape 36"/>
          <p:cNvSpPr txBox="1">
            <a:spLocks noGrp="1"/>
          </p:cNvSpPr>
          <p:nvPr>
            <p:ph type="subTitle" idx="1"/>
          </p:nvPr>
        </p:nvSpPr>
        <p:spPr>
          <a:xfrm>
            <a:off x="866441" y="4777380"/>
            <a:ext cx="6621000" cy="8613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2000" b="0" i="0" u="none" strike="noStrike" cap="none">
                <a:solidFill>
                  <a:srgbClr val="B9AC9E"/>
                </a:solidFill>
                <a:latin typeface="Century Gothic"/>
                <a:ea typeface="Century Gothic"/>
                <a:cs typeface="Century Gothic"/>
                <a:sym typeface="Century Gothic"/>
              </a:defRPr>
            </a:lvl1pPr>
            <a:lvl2pPr marL="457200" marR="0" lvl="1" indent="0" algn="ctr" rtl="0">
              <a:lnSpc>
                <a:spcPct val="100000"/>
              </a:lnSpc>
              <a:spcBef>
                <a:spcPts val="1000"/>
              </a:spcBef>
              <a:spcAft>
                <a:spcPts val="0"/>
              </a:spcAft>
              <a:buClr>
                <a:srgbClr val="B9AC9E"/>
              </a:buClr>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ctr"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7" name="Shape 37"/>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8" name="Shape 38"/>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9" name="Shape 39"/>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42" name="Shape 42"/>
          <p:cNvSpPr txBox="1">
            <a:spLocks noGrp="1"/>
          </p:cNvSpPr>
          <p:nvPr>
            <p:ph type="body" idx="1"/>
          </p:nvPr>
        </p:nvSpPr>
        <p:spPr>
          <a:xfrm>
            <a:off x="827700" y="2060575"/>
            <a:ext cx="3298200" cy="4195800"/>
          </a:xfrm>
          <a:prstGeom prst="rect">
            <a:avLst/>
          </a:prstGeom>
          <a:noFill/>
          <a:ln>
            <a:noFill/>
          </a:ln>
        </p:spPr>
        <p:txBody>
          <a:bodyPr lIns="91425" tIns="91425" rIns="91425" bIns="91425" anchor="t" anchorCtr="0"/>
          <a:lstStyle>
            <a:lvl1pPr marL="342906" marR="0" lvl="0" indent="-162567"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61" marR="0" lvl="1" indent="-128281"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20" marR="0" lvl="2" indent="-94000"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26" marR="0" lvl="3" indent="-116866"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33" marR="0" lvl="4" indent="-116872"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41" marR="0" lvl="5" indent="-116881"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49" marR="0" lvl="6" indent="-116889"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57" marR="0" lvl="7" indent="-116897"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63" marR="0" lvl="8" indent="-116903"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43" name="Shape 43"/>
          <p:cNvSpPr txBox="1">
            <a:spLocks noGrp="1"/>
          </p:cNvSpPr>
          <p:nvPr>
            <p:ph type="body" idx="2"/>
          </p:nvPr>
        </p:nvSpPr>
        <p:spPr>
          <a:xfrm>
            <a:off x="4241975" y="2056091"/>
            <a:ext cx="3298200" cy="4200300"/>
          </a:xfrm>
          <a:prstGeom prst="rect">
            <a:avLst/>
          </a:prstGeom>
          <a:noFill/>
          <a:ln>
            <a:noFill/>
          </a:ln>
        </p:spPr>
        <p:txBody>
          <a:bodyPr lIns="91425" tIns="91425" rIns="91425" bIns="91425" anchor="t" anchorCtr="0"/>
          <a:lstStyle>
            <a:lvl1pPr marL="342906" marR="0" lvl="0" indent="-162567"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61" marR="0" lvl="1" indent="-128281"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20" marR="0" lvl="2" indent="-94000"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26" marR="0" lvl="3" indent="-116866"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33" marR="0" lvl="4" indent="-116872"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41" marR="0" lvl="5" indent="-116881"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49" marR="0" lvl="6" indent="-116889"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57" marR="0" lvl="7" indent="-116897"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63" marR="0" lvl="8" indent="-116903"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44" name="Shape 44"/>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5" name="Shape 45"/>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6" name="Shape 46"/>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49" name="Shape 49"/>
          <p:cNvSpPr txBox="1">
            <a:spLocks noGrp="1"/>
          </p:cNvSpPr>
          <p:nvPr>
            <p:ph type="body" idx="1"/>
          </p:nvPr>
        </p:nvSpPr>
        <p:spPr>
          <a:xfrm>
            <a:off x="827700" y="1905000"/>
            <a:ext cx="3298200"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50" name="Shape 50"/>
          <p:cNvSpPr txBox="1">
            <a:spLocks noGrp="1"/>
          </p:cNvSpPr>
          <p:nvPr>
            <p:ph type="body" idx="2"/>
          </p:nvPr>
        </p:nvSpPr>
        <p:spPr>
          <a:xfrm>
            <a:off x="827700" y="2514600"/>
            <a:ext cx="3298200" cy="3741600"/>
          </a:xfrm>
          <a:prstGeom prst="rect">
            <a:avLst/>
          </a:prstGeom>
          <a:noFill/>
          <a:ln>
            <a:noFill/>
          </a:ln>
        </p:spPr>
        <p:txBody>
          <a:bodyPr lIns="91425" tIns="91425" rIns="91425" bIns="91425" anchor="t" anchorCtr="0"/>
          <a:lstStyle>
            <a:lvl1pPr marL="342906" marR="0" lvl="0" indent="-162567"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61" marR="0" lvl="1" indent="-128281"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20" marR="0" lvl="2" indent="-94000"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26" marR="0" lvl="3" indent="-116866"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33" marR="0" lvl="4" indent="-116872"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41" marR="0" lvl="5" indent="-116881"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49" marR="0" lvl="6" indent="-116889"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57" marR="0" lvl="7" indent="-116897"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63" marR="0" lvl="8" indent="-116903"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1" name="Shape 51"/>
          <p:cNvSpPr txBox="1">
            <a:spLocks noGrp="1"/>
          </p:cNvSpPr>
          <p:nvPr>
            <p:ph type="body" idx="3"/>
          </p:nvPr>
        </p:nvSpPr>
        <p:spPr>
          <a:xfrm>
            <a:off x="4241976" y="1905000"/>
            <a:ext cx="3298199" cy="576300"/>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rgbClr val="B9AC9E"/>
              </a:buClr>
              <a:buFont typeface="Noto Sans Symbols"/>
              <a:buNone/>
              <a:defRPr sz="2400" b="0" i="0" u="none" strike="noStrike" cap="none">
                <a:solidFill>
                  <a:srgbClr val="B9AC9E"/>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52" name="Shape 52"/>
          <p:cNvSpPr txBox="1">
            <a:spLocks noGrp="1"/>
          </p:cNvSpPr>
          <p:nvPr>
            <p:ph type="body" idx="4"/>
          </p:nvPr>
        </p:nvSpPr>
        <p:spPr>
          <a:xfrm>
            <a:off x="4241976" y="2514600"/>
            <a:ext cx="3298199" cy="3741600"/>
          </a:xfrm>
          <a:prstGeom prst="rect">
            <a:avLst/>
          </a:prstGeom>
          <a:noFill/>
          <a:ln>
            <a:noFill/>
          </a:ln>
        </p:spPr>
        <p:txBody>
          <a:bodyPr lIns="91425" tIns="91425" rIns="91425" bIns="91425" anchor="t" anchorCtr="0"/>
          <a:lstStyle>
            <a:lvl1pPr marL="342906" marR="0" lvl="0" indent="-162567"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61" marR="0" lvl="1" indent="-128281"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20" marR="0" lvl="2" indent="-94000"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26" marR="0" lvl="3" indent="-116866"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33" marR="0" lvl="4" indent="-116872"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41" marR="0" lvl="5" indent="-116881"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49" marR="0" lvl="6" indent="-116889"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57" marR="0" lvl="7" indent="-116897"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63" marR="0" lvl="8" indent="-116903" algn="l" rtl="0">
              <a:lnSpc>
                <a:spcPct val="100000"/>
              </a:lnSpc>
              <a:spcBef>
                <a:spcPts val="1000"/>
              </a:spcBef>
              <a:spcAft>
                <a:spcPts val="0"/>
              </a:spcAft>
              <a:buClr>
                <a:srgbClr val="B9AC9E"/>
              </a:buClr>
              <a:buSzPct val="800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3" name="Shape 53"/>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4" name="Shape 54"/>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5" name="Shape 55"/>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58" name="Shape 58"/>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9" name="Shape 59"/>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0" name="Shape 60"/>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3" name="Shape 63"/>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4" name="Shape 64"/>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66441" y="1447800"/>
            <a:ext cx="2551499" cy="1447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67" name="Shape 67"/>
          <p:cNvSpPr txBox="1">
            <a:spLocks noGrp="1"/>
          </p:cNvSpPr>
          <p:nvPr>
            <p:ph type="body" idx="1"/>
          </p:nvPr>
        </p:nvSpPr>
        <p:spPr>
          <a:xfrm>
            <a:off x="3589396" y="1447800"/>
            <a:ext cx="3897900" cy="4572000"/>
          </a:xfrm>
          <a:prstGeom prst="rect">
            <a:avLst/>
          </a:prstGeom>
          <a:noFill/>
          <a:ln>
            <a:noFill/>
          </a:ln>
        </p:spPr>
        <p:txBody>
          <a:bodyPr lIns="91425" tIns="91425" rIns="91425" bIns="91425" anchor="ctr" anchorCtr="0"/>
          <a:lstStyle>
            <a:lvl1pPr marL="342906" marR="0" lvl="0" indent="-139706" algn="l" rtl="0">
              <a:lnSpc>
                <a:spcPct val="100000"/>
              </a:lnSpc>
              <a:spcBef>
                <a:spcPts val="1000"/>
              </a:spcBef>
              <a:spcAft>
                <a:spcPts val="0"/>
              </a:spcAft>
              <a:buClr>
                <a:srgbClr val="B9AC9E"/>
              </a:buClr>
              <a:buSzPct val="800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61" marR="0" lvl="1" indent="-105422"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20" marR="0" lvl="2" indent="-71140"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26" marR="0" lvl="3" indent="-9400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33" marR="0" lvl="4" indent="-94012"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41" marR="0" lvl="5" indent="-94021"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49" marR="0" lvl="6" indent="-94029"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57" marR="0" lvl="7" indent="-9403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63" marR="0" lvl="8" indent="-94043"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68" name="Shape 68"/>
          <p:cNvSpPr txBox="1">
            <a:spLocks noGrp="1"/>
          </p:cNvSpPr>
          <p:nvPr>
            <p:ph type="body" idx="2"/>
          </p:nvPr>
        </p:nvSpPr>
        <p:spPr>
          <a:xfrm>
            <a:off x="866441" y="3129281"/>
            <a:ext cx="2551499" cy="2895599"/>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69" name="Shape 69"/>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0" name="Shape 70"/>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1" name="Shape 71"/>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65654" y="1854191"/>
            <a:ext cx="3820800" cy="1574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2"/>
              </a:buClr>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74" name="Shape 74"/>
          <p:cNvSpPr>
            <a:spLocks noGrp="1"/>
          </p:cNvSpPr>
          <p:nvPr>
            <p:ph type="pic" idx="2"/>
          </p:nvPr>
        </p:nvSpPr>
        <p:spPr>
          <a:xfrm>
            <a:off x="5213517" y="1143000"/>
            <a:ext cx="2400900" cy="4572000"/>
          </a:xfrm>
          <a:prstGeom prst="roundRect">
            <a:avLst>
              <a:gd name="adj" fmla="val 1858"/>
            </a:avLst>
          </a:prstGeom>
          <a:noFill/>
          <a:ln>
            <a:noFill/>
          </a:ln>
          <a:effectLst>
            <a:outerShdw blurRad="50799" dist="50800" dir="5400000" algn="tl" rotWithShape="0">
              <a:srgbClr val="000000">
                <a:alpha val="42350"/>
              </a:srgbClr>
            </a:outerShdw>
          </a:effectLst>
        </p:spPr>
        <p:txBody>
          <a:bodyPr lIns="91425" tIns="91425" rIns="91425" bIns="91425" anchor="t" anchorCtr="0"/>
          <a:lstStyle>
            <a:lvl1pPr marL="0" marR="0" lvl="0" indent="0" algn="ctr"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5" name="Shape 75"/>
          <p:cNvSpPr txBox="1">
            <a:spLocks noGrp="1"/>
          </p:cNvSpPr>
          <p:nvPr>
            <p:ph type="body" idx="1"/>
          </p:nvPr>
        </p:nvSpPr>
        <p:spPr>
          <a:xfrm>
            <a:off x="866441" y="3657600"/>
            <a:ext cx="3814800" cy="137160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B9AC9E"/>
              </a:buClr>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1000"/>
              </a:spcBef>
              <a:spcAft>
                <a:spcPts val="0"/>
              </a:spcAft>
              <a:buClr>
                <a:srgbClr val="B9AC9E"/>
              </a:buClr>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1000"/>
              </a:spcBef>
              <a:spcAft>
                <a:spcPts val="0"/>
              </a:spcAft>
              <a:buClr>
                <a:srgbClr val="B9AC9E"/>
              </a:buClr>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1000"/>
              </a:spcBef>
              <a:spcAft>
                <a:spcPts val="0"/>
              </a:spcAft>
              <a:buClr>
                <a:srgbClr val="B9AC9E"/>
              </a:buClr>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76" name="Shape 76"/>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7" name="Shape 77"/>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8" name="Shape 78"/>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alphaModFix/>
          </a:blip>
          <a:stretch>
            <a:fillRect/>
          </a:stretch>
        </a:blipFill>
        <a:effectLst/>
      </p:bgPr>
    </p:bg>
    <p:spTree>
      <p:nvGrpSpPr>
        <p:cNvPr id="1" name="Shape 9"/>
        <p:cNvGrpSpPr/>
        <p:nvPr/>
      </p:nvGrpSpPr>
      <p:grpSpPr>
        <a:xfrm>
          <a:off x="0" y="0"/>
          <a:ext cx="0" cy="0"/>
          <a:chOff x="0" y="0"/>
          <a:chExt cx="0" cy="0"/>
        </a:xfrm>
      </p:grpSpPr>
      <p:sp>
        <p:nvSpPr>
          <p:cNvPr id="10" name="Shape 10"/>
          <p:cNvSpPr/>
          <p:nvPr/>
        </p:nvSpPr>
        <p:spPr>
          <a:xfrm>
            <a:off x="6299432" y="1676400"/>
            <a:ext cx="2819400" cy="2819400"/>
          </a:xfrm>
          <a:prstGeom prst="ellipse">
            <a:avLst/>
          </a:prstGeom>
          <a:gradFill>
            <a:gsLst>
              <a:gs pos="0">
                <a:srgbClr val="967D70">
                  <a:alpha val="6274"/>
                </a:srgbClr>
              </a:gs>
              <a:gs pos="36000">
                <a:srgbClr val="967D70">
                  <a:alpha val="5490"/>
                </a:srgbClr>
              </a:gs>
              <a:gs pos="69000">
                <a:srgbClr val="967D70">
                  <a:alpha val="0"/>
                </a:srgbClr>
              </a:gs>
              <a:gs pos="100000">
                <a:srgbClr val="967D70">
                  <a:alpha val="0"/>
                </a:srgbClr>
              </a:gs>
            </a:gsLst>
            <a:path path="circle">
              <a:fillToRect l="50000" t="50000" r="50000" b="50000"/>
            </a:path>
            <a:tileRect/>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5689832" y="-457200"/>
            <a:ext cx="1600200" cy="1600200"/>
          </a:xfrm>
          <a:prstGeom prst="ellipse">
            <a:avLst/>
          </a:prstGeom>
          <a:gradFill>
            <a:gsLst>
              <a:gs pos="0">
                <a:srgbClr val="967D70">
                  <a:alpha val="13333"/>
                </a:srgbClr>
              </a:gs>
              <a:gs pos="36000">
                <a:srgbClr val="967D70">
                  <a:alpha val="6274"/>
                </a:srgbClr>
              </a:gs>
              <a:gs pos="73000">
                <a:srgbClr val="967D70">
                  <a:alpha val="0"/>
                </a:srgbClr>
              </a:gs>
              <a:gs pos="100000">
                <a:srgbClr val="967D70">
                  <a:alpha val="0"/>
                </a:srgbClr>
              </a:gs>
            </a:gsLst>
            <a:path path="circle">
              <a:fillToRect l="50000" t="50000" r="50000" b="50000"/>
            </a:path>
            <a:tileRect/>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6299432" y="6096000"/>
            <a:ext cx="990600" cy="990600"/>
          </a:xfrm>
          <a:prstGeom prst="ellipse">
            <a:avLst/>
          </a:prstGeom>
          <a:gradFill>
            <a:gsLst>
              <a:gs pos="0">
                <a:srgbClr val="967D70">
                  <a:alpha val="8235"/>
                </a:srgbClr>
              </a:gs>
              <a:gs pos="36000">
                <a:srgbClr val="967D70">
                  <a:alpha val="4313"/>
                </a:srgbClr>
              </a:gs>
              <a:gs pos="66000">
                <a:srgbClr val="967D70">
                  <a:alpha val="0"/>
                </a:srgbClr>
              </a:gs>
              <a:gs pos="100000">
                <a:srgbClr val="967D70">
                  <a:alpha val="0"/>
                </a:srgbClr>
              </a:gs>
            </a:gsLst>
            <a:path path="circle">
              <a:fillToRect l="50000" t="50000" r="50000" b="50000"/>
            </a:path>
            <a:tileRect/>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153988" y="2667000"/>
            <a:ext cx="4191000" cy="4191000"/>
          </a:xfrm>
          <a:prstGeom prst="ellipse">
            <a:avLst/>
          </a:prstGeom>
          <a:gradFill>
            <a:gsLst>
              <a:gs pos="0">
                <a:srgbClr val="967D70">
                  <a:alpha val="10588"/>
                </a:srgbClr>
              </a:gs>
              <a:gs pos="36000">
                <a:srgbClr val="967D70">
                  <a:alpha val="9411"/>
                </a:srgbClr>
              </a:gs>
              <a:gs pos="75000">
                <a:srgbClr val="967D70">
                  <a:alpha val="0"/>
                </a:srgbClr>
              </a:gs>
              <a:gs pos="100000">
                <a:srgbClr val="967D70">
                  <a:alpha val="0"/>
                </a:srgbClr>
              </a:gs>
            </a:gsLst>
            <a:path path="circle">
              <a:fillToRect l="50000" t="50000" r="50000" b="50000"/>
            </a:path>
            <a:tileRect/>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839787" y="2895600"/>
            <a:ext cx="2362200" cy="2362200"/>
          </a:xfrm>
          <a:prstGeom prst="ellipse">
            <a:avLst/>
          </a:prstGeom>
          <a:gradFill>
            <a:gsLst>
              <a:gs pos="0">
                <a:srgbClr val="967D70">
                  <a:alpha val="7450"/>
                </a:srgbClr>
              </a:gs>
              <a:gs pos="36000">
                <a:srgbClr val="967D70">
                  <a:alpha val="7450"/>
                </a:srgbClr>
              </a:gs>
              <a:gs pos="72000">
                <a:srgbClr val="967D70">
                  <a:alpha val="0"/>
                </a:srgbClr>
              </a:gs>
              <a:gs pos="100000">
                <a:srgbClr val="967D70">
                  <a:alpha val="0"/>
                </a:srgbClr>
              </a:gs>
            </a:gsLst>
            <a:path path="circle">
              <a:fillToRect l="50000" t="50000" r="50000" b="50000"/>
            </a:path>
            <a:tileRect/>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7745642" y="0"/>
            <a:ext cx="685800" cy="1099500"/>
          </a:xfrm>
          <a:prstGeom prst="rect">
            <a:avLst/>
          </a:prstGeom>
          <a:solidFill>
            <a:schemeClr val="accent1"/>
          </a:solidFill>
          <a:ln>
            <a:noFill/>
          </a:ln>
          <a:effectLst>
            <a:outerShdw blurRad="38100" dist="25400" dir="5400000" rotWithShape="0">
              <a:srgbClr val="000000">
                <a:alpha val="44310"/>
              </a:srgbClr>
            </a:outerShdw>
          </a:effectLst>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txBox="1">
            <a:spLocks noGrp="1"/>
          </p:cNvSpPr>
          <p:nvPr>
            <p:ph type="title"/>
          </p:nvPr>
        </p:nvSpPr>
        <p:spPr>
          <a:xfrm>
            <a:off x="484710" y="452718"/>
            <a:ext cx="7055400" cy="1400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2"/>
              </a:buClr>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Clr>
                <a:schemeClr val="lt2"/>
              </a:buClr>
              <a:buFont typeface="Arial"/>
              <a:buNone/>
              <a:defRPr sz="1800" b="0" i="0" u="none" strike="noStrike" cap="none">
                <a:solidFill>
                  <a:schemeClr val="lt2"/>
                </a:solidFill>
              </a:defRPr>
            </a:lvl2pPr>
            <a:lvl3pPr marL="0" marR="0" lvl="2" indent="0" algn="l" rtl="0">
              <a:spcBef>
                <a:spcPts val="0"/>
              </a:spcBef>
              <a:buClr>
                <a:schemeClr val="lt2"/>
              </a:buClr>
              <a:buFont typeface="Arial"/>
              <a:buNone/>
              <a:defRPr sz="1800" b="0" i="0" u="none" strike="noStrike" cap="none">
                <a:solidFill>
                  <a:schemeClr val="lt2"/>
                </a:solidFill>
              </a:defRPr>
            </a:lvl3pPr>
            <a:lvl4pPr marL="0" marR="0" lvl="3" indent="0" algn="l" rtl="0">
              <a:spcBef>
                <a:spcPts val="0"/>
              </a:spcBef>
              <a:buClr>
                <a:schemeClr val="lt2"/>
              </a:buClr>
              <a:buFont typeface="Arial"/>
              <a:buNone/>
              <a:defRPr sz="1800" b="0" i="0" u="none" strike="noStrike" cap="none">
                <a:solidFill>
                  <a:schemeClr val="lt2"/>
                </a:solidFill>
              </a:defRPr>
            </a:lvl4pPr>
            <a:lvl5pPr marL="0" marR="0" lvl="4" indent="0" algn="l" rtl="0">
              <a:spcBef>
                <a:spcPts val="0"/>
              </a:spcBef>
              <a:buClr>
                <a:schemeClr val="lt2"/>
              </a:buClr>
              <a:buFont typeface="Arial"/>
              <a:buNone/>
              <a:defRPr sz="1800" b="0" i="0" u="none" strike="noStrike" cap="none">
                <a:solidFill>
                  <a:schemeClr val="lt2"/>
                </a:solidFill>
              </a:defRPr>
            </a:lvl5pPr>
            <a:lvl6pPr marL="0" marR="0" lvl="5" indent="0" algn="l" rtl="0">
              <a:spcBef>
                <a:spcPts val="0"/>
              </a:spcBef>
              <a:buClr>
                <a:schemeClr val="lt2"/>
              </a:buClr>
              <a:buFont typeface="Arial"/>
              <a:buNone/>
              <a:defRPr sz="1800" b="0" i="0" u="none" strike="noStrike" cap="none">
                <a:solidFill>
                  <a:schemeClr val="lt2"/>
                </a:solidFill>
              </a:defRPr>
            </a:lvl6pPr>
            <a:lvl7pPr marL="0" marR="0" lvl="6" indent="0" algn="l" rtl="0">
              <a:spcBef>
                <a:spcPts val="0"/>
              </a:spcBef>
              <a:buClr>
                <a:schemeClr val="lt2"/>
              </a:buClr>
              <a:buFont typeface="Arial"/>
              <a:buNone/>
              <a:defRPr sz="1800" b="0" i="0" u="none" strike="noStrike" cap="none">
                <a:solidFill>
                  <a:schemeClr val="lt2"/>
                </a:solidFill>
              </a:defRPr>
            </a:lvl7pPr>
            <a:lvl8pPr marL="0" marR="0" lvl="7" indent="0" algn="l" rtl="0">
              <a:spcBef>
                <a:spcPts val="0"/>
              </a:spcBef>
              <a:buClr>
                <a:schemeClr val="lt2"/>
              </a:buClr>
              <a:buFont typeface="Arial"/>
              <a:buNone/>
              <a:defRPr sz="1800" b="0" i="0" u="none" strike="noStrike" cap="none">
                <a:solidFill>
                  <a:schemeClr val="lt2"/>
                </a:solidFill>
              </a:defRPr>
            </a:lvl8pPr>
            <a:lvl9pPr marL="0" marR="0" lvl="8" indent="0" algn="l" rtl="0">
              <a:spcBef>
                <a:spcPts val="0"/>
              </a:spcBef>
              <a:buClr>
                <a:schemeClr val="lt2"/>
              </a:buClr>
              <a:buFont typeface="Arial"/>
              <a:buNone/>
              <a:defRPr sz="1800" b="0" i="0" u="none" strike="noStrike" cap="none">
                <a:solidFill>
                  <a:schemeClr val="lt2"/>
                </a:solidFill>
              </a:defRPr>
            </a:lvl9pPr>
          </a:lstStyle>
          <a:p>
            <a:endParaRPr/>
          </a:p>
        </p:txBody>
      </p:sp>
      <p:sp>
        <p:nvSpPr>
          <p:cNvPr id="17" name="Shape 17"/>
          <p:cNvSpPr txBox="1">
            <a:spLocks noGrp="1"/>
          </p:cNvSpPr>
          <p:nvPr>
            <p:ph type="body" idx="1"/>
          </p:nvPr>
        </p:nvSpPr>
        <p:spPr>
          <a:xfrm>
            <a:off x="827700" y="2052925"/>
            <a:ext cx="6711600" cy="4195500"/>
          </a:xfrm>
          <a:prstGeom prst="rect">
            <a:avLst/>
          </a:prstGeom>
          <a:noFill/>
          <a:ln>
            <a:noFill/>
          </a:ln>
        </p:spPr>
        <p:txBody>
          <a:bodyPr lIns="91425" tIns="91425" rIns="91425" bIns="91425" anchor="t" anchorCtr="0"/>
          <a:lstStyle>
            <a:lvl1pPr marL="342906" marR="0" lvl="0" indent="-139706" algn="l" rtl="0">
              <a:lnSpc>
                <a:spcPct val="100000"/>
              </a:lnSpc>
              <a:spcBef>
                <a:spcPts val="1000"/>
              </a:spcBef>
              <a:spcAft>
                <a:spcPts val="0"/>
              </a:spcAft>
              <a:buClr>
                <a:srgbClr val="B9AC9E"/>
              </a:buClr>
              <a:buSzPct val="800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61" marR="0" lvl="1" indent="-105422" algn="l" rtl="0">
              <a:lnSpc>
                <a:spcPct val="100000"/>
              </a:lnSpc>
              <a:spcBef>
                <a:spcPts val="1000"/>
              </a:spcBef>
              <a:spcAft>
                <a:spcPts val="0"/>
              </a:spcAft>
              <a:buClr>
                <a:srgbClr val="B9AC9E"/>
              </a:buClr>
              <a:buSzPct val="79998"/>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20" marR="0" lvl="2" indent="-71140" algn="l" rtl="0">
              <a:lnSpc>
                <a:spcPct val="100000"/>
              </a:lnSpc>
              <a:spcBef>
                <a:spcPts val="1000"/>
              </a:spcBef>
              <a:spcAft>
                <a:spcPts val="0"/>
              </a:spcAft>
              <a:buClr>
                <a:srgbClr val="B9AC9E"/>
              </a:buClr>
              <a:buSzPct val="8000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26" marR="0" lvl="3" indent="-9400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33" marR="0" lvl="4" indent="-94012"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41" marR="0" lvl="5" indent="-94021"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49" marR="0" lvl="6" indent="-94029"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57" marR="0" lvl="7" indent="-94036"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63" marR="0" lvl="8" indent="-94043" algn="l" rtl="0">
              <a:lnSpc>
                <a:spcPct val="100000"/>
              </a:lnSpc>
              <a:spcBef>
                <a:spcPts val="1000"/>
              </a:spcBef>
              <a:spcAft>
                <a:spcPts val="0"/>
              </a:spcAft>
              <a:buClr>
                <a:srgbClr val="B9AC9E"/>
              </a:buClr>
              <a:buSzPct val="8000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Shape 18"/>
          <p:cNvSpPr txBox="1">
            <a:spLocks noGrp="1"/>
          </p:cNvSpPr>
          <p:nvPr>
            <p:ph type="dt" idx="10"/>
          </p:nvPr>
        </p:nvSpPr>
        <p:spPr>
          <a:xfrm rot="5400000">
            <a:off x="7495015" y="1828800"/>
            <a:ext cx="990600" cy="22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Shape 19"/>
          <p:cNvSpPr txBox="1">
            <a:spLocks noGrp="1"/>
          </p:cNvSpPr>
          <p:nvPr>
            <p:ph type="ftr" idx="11"/>
          </p:nvPr>
        </p:nvSpPr>
        <p:spPr>
          <a:xfrm rot="5400000">
            <a:off x="6233361" y="3263403"/>
            <a:ext cx="3859800" cy="228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entury Gothic"/>
              <a:buNone/>
              <a:defRPr sz="1100" b="0" i="0" u="none" strike="noStrike" cap="none">
                <a:solidFill>
                  <a:schemeClr val="lt1"/>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lt1"/>
              </a:buClr>
              <a:buFont typeface="Century Gothic"/>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Shape 20"/>
          <p:cNvSpPr txBox="1">
            <a:spLocks noGrp="1"/>
          </p:cNvSpPr>
          <p:nvPr>
            <p:ph type="sldNum" idx="12"/>
          </p:nvPr>
        </p:nvSpPr>
        <p:spPr>
          <a:xfrm>
            <a:off x="7766431" y="295736"/>
            <a:ext cx="628800" cy="767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Century Gothic"/>
              <a:buNone/>
            </a:pPr>
            <a:fld id="{00000000-1234-1234-1234-123412341234}" type="slidenum">
              <a:rPr lang="en-US" sz="2801" b="0" i="0" u="none" strike="noStrike" cap="none">
                <a:solidFill>
                  <a:schemeClr val="lt1"/>
                </a:solidFill>
                <a:latin typeface="Century Gothic"/>
                <a:ea typeface="Century Gothic"/>
                <a:cs typeface="Century Gothic"/>
                <a:sym typeface="Century Gothic"/>
              </a:rPr>
              <a:t>‹#›</a:t>
            </a:fld>
            <a:endParaRPr lang="en-US" sz="2801" b="0" i="0" u="none" strike="noStrike" cap="none">
              <a:solidFill>
                <a:schemeClr val="lt1"/>
              </a:solidFill>
              <a:latin typeface="Century Gothic"/>
              <a:ea typeface="Century Gothic"/>
              <a:cs typeface="Century Gothic"/>
              <a:sym typeface="Century Gothic"/>
            </a:endParaRPr>
          </a:p>
        </p:txBody>
      </p:sp>
      <p:pic>
        <p:nvPicPr>
          <p:cNvPr id="21" name="Shape 21"/>
          <p:cNvPicPr preferRelativeResize="0"/>
          <p:nvPr/>
        </p:nvPicPr>
        <p:blipFill rotWithShape="1">
          <a:blip r:embed="rId19">
            <a:alphaModFix/>
          </a:blip>
          <a:srcRect/>
          <a:stretch/>
        </p:blipFill>
        <p:spPr>
          <a:xfrm>
            <a:off x="7785481" y="381112"/>
            <a:ext cx="597000" cy="597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866441" y="2861733"/>
            <a:ext cx="7624415" cy="1915646"/>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2"/>
              </a:buClr>
              <a:buSzPct val="25000"/>
              <a:buFont typeface="Century Gothic"/>
              <a:buNone/>
            </a:pPr>
            <a:r>
              <a:rPr lang="en-US" sz="4000" b="1" i="0" u="none" strike="noStrike" cap="none">
                <a:solidFill>
                  <a:srgbClr val="FFC000"/>
                </a:solidFill>
                <a:latin typeface="Century Gothic"/>
                <a:ea typeface="Century Gothic"/>
                <a:cs typeface="Century Gothic"/>
                <a:sym typeface="Century Gothic"/>
              </a:rPr>
              <a:t>MyLA311 Service Analysis </a:t>
            </a:r>
          </a:p>
        </p:txBody>
      </p:sp>
      <p:sp>
        <p:nvSpPr>
          <p:cNvPr id="147" name="Shape 147"/>
          <p:cNvSpPr txBox="1">
            <a:spLocks noGrp="1"/>
          </p:cNvSpPr>
          <p:nvPr>
            <p:ph type="body" idx="1"/>
          </p:nvPr>
        </p:nvSpPr>
        <p:spPr>
          <a:xfrm>
            <a:off x="866441" y="4777380"/>
            <a:ext cx="7167215" cy="1917334"/>
          </a:xfrm>
          <a:prstGeom prst="rect">
            <a:avLst/>
          </a:prstGeom>
          <a:noFill/>
          <a:ln>
            <a:noFill/>
          </a:ln>
        </p:spPr>
        <p:txBody>
          <a:bodyPr lIns="91425" tIns="91425" rIns="91425" bIns="91425" anchor="t" anchorCtr="0">
            <a:noAutofit/>
          </a:bodyPr>
          <a:lstStyle/>
          <a:p>
            <a:pPr marL="0" marR="0" lvl="0" indent="0" algn="r" rtl="0">
              <a:lnSpc>
                <a:spcPct val="80000"/>
              </a:lnSpc>
              <a:spcBef>
                <a:spcPts val="0"/>
              </a:spcBef>
              <a:spcAft>
                <a:spcPts val="0"/>
              </a:spcAft>
              <a:buClr>
                <a:srgbClr val="B9AC9E"/>
              </a:buClr>
              <a:buSzPct val="25000"/>
              <a:buFont typeface="Noto Sans Symbols"/>
              <a:buNone/>
            </a:pPr>
            <a:r>
              <a:rPr lang="en-US" sz="1800" b="0" i="0" u="none" strike="noStrike" cap="none">
                <a:solidFill>
                  <a:srgbClr val="B9AC9E"/>
                </a:solidFill>
                <a:latin typeface="Century Gothic"/>
                <a:ea typeface="Century Gothic"/>
                <a:cs typeface="Century Gothic"/>
                <a:sym typeface="Century Gothic"/>
              </a:rPr>
              <a:t>DSO545 |12:30-2:00 Session | Group 7 | Team SLAMG</a:t>
            </a:r>
          </a:p>
          <a:p>
            <a:pPr marL="0" marR="0" lvl="0" indent="0" algn="r" rtl="0">
              <a:lnSpc>
                <a:spcPct val="80000"/>
              </a:lnSpc>
              <a:spcBef>
                <a:spcPts val="1000"/>
              </a:spcBef>
              <a:spcAft>
                <a:spcPts val="0"/>
              </a:spcAft>
              <a:buClr>
                <a:srgbClr val="B9AC9E"/>
              </a:buClr>
              <a:buSzPct val="25000"/>
              <a:buFont typeface="Noto Sans Symbols"/>
              <a:buNone/>
            </a:pPr>
            <a:r>
              <a:rPr lang="en-US" sz="1200" b="0" i="0" u="none" strike="noStrike" cap="none">
                <a:solidFill>
                  <a:srgbClr val="B9AC9E"/>
                </a:solidFill>
                <a:latin typeface="Century Gothic"/>
                <a:ea typeface="Century Gothic"/>
                <a:cs typeface="Century Gothic"/>
                <a:sym typeface="Century Gothic"/>
              </a:rPr>
              <a:t>December 9, 2016</a:t>
            </a:r>
          </a:p>
          <a:p>
            <a:pPr marL="0" marR="0" lvl="0" indent="0" algn="r" rtl="0">
              <a:lnSpc>
                <a:spcPct val="80000"/>
              </a:lnSpc>
              <a:spcBef>
                <a:spcPts val="1000"/>
              </a:spcBef>
              <a:spcAft>
                <a:spcPts val="0"/>
              </a:spcAft>
              <a:buClr>
                <a:srgbClr val="B9AC9E"/>
              </a:buClr>
              <a:buSzPct val="25000"/>
              <a:buFont typeface="Noto Sans Symbols"/>
              <a:buNone/>
            </a:pPr>
            <a:r>
              <a:rPr lang="en-US" sz="1200" b="0" i="0" u="none" strike="noStrike" cap="none">
                <a:solidFill>
                  <a:srgbClr val="B9AC9E"/>
                </a:solidFill>
                <a:latin typeface="Century Gothic"/>
                <a:ea typeface="Century Gothic"/>
                <a:cs typeface="Century Gothic"/>
                <a:sym typeface="Century Gothic"/>
              </a:rPr>
              <a:t>Prepared for : City of Los Angeles</a:t>
            </a:r>
          </a:p>
          <a:p>
            <a:pPr marL="0" marR="0" lvl="0" indent="0" algn="r" rtl="0">
              <a:lnSpc>
                <a:spcPct val="80000"/>
              </a:lnSpc>
              <a:spcBef>
                <a:spcPts val="1000"/>
              </a:spcBef>
              <a:spcAft>
                <a:spcPts val="0"/>
              </a:spcAft>
              <a:buClr>
                <a:srgbClr val="B9AC9E"/>
              </a:buClr>
              <a:buSzPct val="25000"/>
              <a:buFont typeface="Noto Sans Symbols"/>
              <a:buNone/>
            </a:pPr>
            <a:r>
              <a:rPr lang="en-US" sz="1200" b="0" i="0" u="none" strike="noStrike" cap="none">
                <a:solidFill>
                  <a:srgbClr val="B9AC9E"/>
                </a:solidFill>
                <a:latin typeface="Century Gothic"/>
                <a:ea typeface="Century Gothic"/>
                <a:cs typeface="Century Gothic"/>
                <a:sym typeface="Century Gothic"/>
              </a:rPr>
              <a:t>Team Members: George Zhou, Martin Wu, Shihua(Sylvia) Lu, </a:t>
            </a:r>
          </a:p>
          <a:p>
            <a:pPr marL="0" marR="0" lvl="0" indent="0" algn="r" rtl="0">
              <a:lnSpc>
                <a:spcPct val="80000"/>
              </a:lnSpc>
              <a:spcBef>
                <a:spcPts val="1000"/>
              </a:spcBef>
              <a:spcAft>
                <a:spcPts val="0"/>
              </a:spcAft>
              <a:buClr>
                <a:srgbClr val="B9AC9E"/>
              </a:buClr>
              <a:buSzPct val="25000"/>
              <a:buFont typeface="Noto Sans Symbols"/>
              <a:buNone/>
            </a:pPr>
            <a:r>
              <a:rPr lang="en-US" sz="1200" b="0" i="0" u="none" strike="noStrike" cap="none">
                <a:solidFill>
                  <a:srgbClr val="B9AC9E"/>
                </a:solidFill>
                <a:latin typeface="Century Gothic"/>
                <a:ea typeface="Century Gothic"/>
                <a:cs typeface="Century Gothic"/>
                <a:sym typeface="Century Gothic"/>
              </a:rPr>
              <a:t>Jiaxin Huang, Silu (Lucia) Liu, Loukya Garlapat</a:t>
            </a:r>
          </a:p>
        </p:txBody>
      </p:sp>
      <p:pic>
        <p:nvPicPr>
          <p:cNvPr id="148" name="Shape 148"/>
          <p:cNvPicPr preferRelativeResize="0"/>
          <p:nvPr/>
        </p:nvPicPr>
        <p:blipFill rotWithShape="1">
          <a:blip r:embed="rId3">
            <a:alphaModFix/>
          </a:blip>
          <a:srcRect/>
          <a:stretch/>
        </p:blipFill>
        <p:spPr>
          <a:xfrm>
            <a:off x="1470598" y="1245996"/>
            <a:ext cx="5991558" cy="23044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36297" y="4929507"/>
            <a:ext cx="8001600" cy="12807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B9AC9E"/>
              </a:buClr>
              <a:buSzPct val="80000"/>
              <a:buFont typeface="Noto Sans Symbols"/>
              <a:buChar char="▶"/>
            </a:pPr>
            <a:r>
              <a:rPr lang="en-US" sz="1500" b="0" i="0" u="none" strike="noStrike" cap="none">
                <a:solidFill>
                  <a:schemeClr val="lt1"/>
                </a:solidFill>
                <a:latin typeface="Century Gothic"/>
                <a:ea typeface="Century Gothic"/>
                <a:cs typeface="Century Gothic"/>
                <a:sym typeface="Century Gothic"/>
              </a:rPr>
              <a:t>Average Process Time for Homeless Encampment is the longest (~28 days), and Dead Animal Removal and Report Water Waste the shortest（0-2 days)</a:t>
            </a:r>
          </a:p>
          <a:p>
            <a:pPr marL="342900" marR="0" lvl="0" indent="-342900" algn="l" rtl="0">
              <a:lnSpc>
                <a:spcPct val="100000"/>
              </a:lnSpc>
              <a:spcBef>
                <a:spcPts val="1000"/>
              </a:spcBef>
              <a:spcAft>
                <a:spcPts val="0"/>
              </a:spcAft>
              <a:buClr>
                <a:srgbClr val="B9AC9E"/>
              </a:buClr>
              <a:buSzPct val="80000"/>
              <a:buFont typeface="Noto Sans Symbols"/>
              <a:buChar char="▶"/>
            </a:pPr>
            <a:r>
              <a:rPr lang="en-US" sz="1500"/>
              <a:t>Many significant</a:t>
            </a:r>
            <a:r>
              <a:rPr lang="en-US" sz="1500" b="0" i="0" u="none" strike="noStrike" cap="none">
                <a:solidFill>
                  <a:schemeClr val="lt1"/>
                </a:solidFill>
                <a:latin typeface="Century Gothic"/>
                <a:ea typeface="Century Gothic"/>
                <a:cs typeface="Century Gothic"/>
                <a:sym typeface="Century Gothic"/>
              </a:rPr>
              <a:t> outliers for Process Time to be addressed</a:t>
            </a:r>
          </a:p>
          <a:p>
            <a:pPr marL="342900" marR="0" lvl="0" indent="-342900" algn="l" rtl="0">
              <a:lnSpc>
                <a:spcPct val="100000"/>
              </a:lnSpc>
              <a:spcBef>
                <a:spcPts val="1000"/>
              </a:spcBef>
              <a:spcAft>
                <a:spcPts val="0"/>
              </a:spcAft>
              <a:buClr>
                <a:srgbClr val="B9AC9E"/>
              </a:buClr>
              <a:buSzPct val="80000"/>
              <a:buFont typeface="Noto Sans Symbols"/>
              <a:buChar char="▶"/>
            </a:pPr>
            <a:r>
              <a:rPr lang="en-US" sz="1500" b="0" i="0" u="none" strike="noStrike" cap="none">
                <a:solidFill>
                  <a:schemeClr val="lt1"/>
                </a:solidFill>
                <a:latin typeface="Century Gothic"/>
                <a:ea typeface="Century Gothic"/>
                <a:cs typeface="Century Gothic"/>
                <a:sym typeface="Century Gothic"/>
              </a:rPr>
              <a:t>Limitation of analysis: reporting error &amp; method of measurement</a:t>
            </a:r>
          </a:p>
        </p:txBody>
      </p:sp>
      <p:pic>
        <p:nvPicPr>
          <p:cNvPr id="238" name="Shape 238" descr="Average process time(Day).png"/>
          <p:cNvPicPr preferRelativeResize="0"/>
          <p:nvPr/>
        </p:nvPicPr>
        <p:blipFill rotWithShape="1">
          <a:blip r:embed="rId3">
            <a:alphaModFix/>
          </a:blip>
          <a:srcRect/>
          <a:stretch/>
        </p:blipFill>
        <p:spPr>
          <a:xfrm>
            <a:off x="483899" y="1259300"/>
            <a:ext cx="3184199" cy="3387000"/>
          </a:xfrm>
          <a:prstGeom prst="rect">
            <a:avLst/>
          </a:prstGeom>
          <a:noFill/>
          <a:ln>
            <a:noFill/>
          </a:ln>
        </p:spPr>
      </p:pic>
      <p:pic>
        <p:nvPicPr>
          <p:cNvPr id="239" name="Shape 239" descr="Distribution of Process Time.png"/>
          <p:cNvPicPr preferRelativeResize="0"/>
          <p:nvPr/>
        </p:nvPicPr>
        <p:blipFill rotWithShape="1">
          <a:blip r:embed="rId4">
            <a:alphaModFix/>
          </a:blip>
          <a:srcRect/>
          <a:stretch/>
        </p:blipFill>
        <p:spPr>
          <a:xfrm>
            <a:off x="4143298" y="1259299"/>
            <a:ext cx="4501200" cy="3387000"/>
          </a:xfrm>
          <a:prstGeom prst="rect">
            <a:avLst/>
          </a:prstGeom>
          <a:noFill/>
          <a:ln>
            <a:noFill/>
          </a:ln>
        </p:spPr>
      </p:pic>
      <p:sp>
        <p:nvSpPr>
          <p:cNvPr id="240" name="Shape 240"/>
          <p:cNvSpPr txBox="1"/>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Efficiency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7000"/>
          </a:blip>
          <a:stretch>
            <a:fillRect/>
          </a:stretch>
        </a:blipFill>
        <a:effectLst/>
      </p:bgPr>
    </p:bg>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866441" y="587100"/>
            <a:ext cx="6620967" cy="332957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200" b="1" i="0" u="none" strike="noStrike" cap="none">
                <a:solidFill>
                  <a:srgbClr val="773709"/>
                </a:solidFill>
                <a:latin typeface="Century Gothic"/>
                <a:ea typeface="Century Gothic"/>
                <a:cs typeface="Century Gothic"/>
                <a:sym typeface="Century Gothic"/>
              </a:rPr>
              <a:t>Geographical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Request Map</a:t>
            </a:r>
          </a:p>
        </p:txBody>
      </p:sp>
      <p:sp>
        <p:nvSpPr>
          <p:cNvPr id="251" name="Shape 251"/>
          <p:cNvSpPr txBox="1">
            <a:spLocks noGrp="1"/>
          </p:cNvSpPr>
          <p:nvPr>
            <p:ph type="body" idx="1"/>
          </p:nvPr>
        </p:nvSpPr>
        <p:spPr>
          <a:xfrm>
            <a:off x="5537200" y="1600200"/>
            <a:ext cx="3149600" cy="4525963"/>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Concentrated in north-west Los Angeles</a:t>
            </a:r>
          </a:p>
          <a:p>
            <a:pPr marL="342906" marR="0" lvl="0" indent="-342906" algn="l" rtl="0">
              <a:lnSpc>
                <a:spcPct val="100000"/>
              </a:lnSpc>
              <a:spcBef>
                <a:spcPts val="100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We suggest the government to allocate more resources in those area</a:t>
            </a:r>
          </a:p>
        </p:txBody>
      </p:sp>
      <p:pic>
        <p:nvPicPr>
          <p:cNvPr id="252" name="Shape 252" descr="Screen Shot 2016-12-06 at 11.38.19.png"/>
          <p:cNvPicPr preferRelativeResize="0"/>
          <p:nvPr/>
        </p:nvPicPr>
        <p:blipFill rotWithShape="1">
          <a:blip r:embed="rId3">
            <a:alphaModFix/>
          </a:blip>
          <a:srcRect/>
          <a:stretch/>
        </p:blipFill>
        <p:spPr>
          <a:xfrm>
            <a:off x="626175" y="1411609"/>
            <a:ext cx="4556950" cy="4699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Request Map </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by Type</a:t>
            </a:r>
          </a:p>
        </p:txBody>
      </p:sp>
      <p:sp>
        <p:nvSpPr>
          <p:cNvPr id="258" name="Shape 258"/>
          <p:cNvSpPr txBox="1">
            <a:spLocks noGrp="1"/>
          </p:cNvSpPr>
          <p:nvPr>
            <p:ph type="body" idx="1"/>
          </p:nvPr>
        </p:nvSpPr>
        <p:spPr>
          <a:xfrm>
            <a:off x="6279549" y="1704500"/>
            <a:ext cx="2864400" cy="4668000"/>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Graffiti Removal/Illegal house dumping/homeless encampment are concentrated in center LA</a:t>
            </a:r>
          </a:p>
          <a:p>
            <a:pPr marL="342906" marR="0" lvl="0" indent="-342906" algn="l" rtl="0">
              <a:lnSpc>
                <a:spcPct val="100000"/>
              </a:lnSpc>
              <a:spcBef>
                <a:spcPts val="100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Report Water waste has high level in Beverly Hill area</a:t>
            </a:r>
          </a:p>
        </p:txBody>
      </p:sp>
      <p:pic>
        <p:nvPicPr>
          <p:cNvPr id="259" name="Shape 259" descr="Service Request Map.png"/>
          <p:cNvPicPr preferRelativeResize="0"/>
          <p:nvPr/>
        </p:nvPicPr>
        <p:blipFill rotWithShape="1">
          <a:blip r:embed="rId3">
            <a:alphaModFix/>
          </a:blip>
          <a:srcRect/>
          <a:stretch/>
        </p:blipFill>
        <p:spPr>
          <a:xfrm>
            <a:off x="484710" y="1704489"/>
            <a:ext cx="5671161" cy="39532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84710" y="452718"/>
            <a:ext cx="7906255"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Request Map </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by Month</a:t>
            </a:r>
          </a:p>
        </p:txBody>
      </p:sp>
      <p:sp>
        <p:nvSpPr>
          <p:cNvPr id="265" name="Shape 265"/>
          <p:cNvSpPr txBox="1">
            <a:spLocks noGrp="1"/>
          </p:cNvSpPr>
          <p:nvPr>
            <p:ph type="body" idx="1"/>
          </p:nvPr>
        </p:nvSpPr>
        <p:spPr>
          <a:xfrm>
            <a:off x="6400800" y="1600200"/>
            <a:ext cx="2438399" cy="4682065"/>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Summer time (July., Aug. and Sept.) are the most busiest time</a:t>
            </a:r>
          </a:p>
          <a:p>
            <a:pPr marL="342906" marR="0" lvl="0" indent="-342906" algn="l" rtl="0">
              <a:lnSpc>
                <a:spcPct val="100000"/>
              </a:lnSpc>
              <a:spcBef>
                <a:spcPts val="100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Area covered are very similar</a:t>
            </a:r>
          </a:p>
        </p:txBody>
      </p:sp>
      <p:pic>
        <p:nvPicPr>
          <p:cNvPr id="266" name="Shape 266" descr="Screen Shot 2016-12-06 at 11.36.38.png"/>
          <p:cNvPicPr preferRelativeResize="0"/>
          <p:nvPr/>
        </p:nvPicPr>
        <p:blipFill rotWithShape="1">
          <a:blip r:embed="rId3">
            <a:alphaModFix/>
          </a:blip>
          <a:srcRect/>
          <a:stretch/>
        </p:blipFill>
        <p:spPr>
          <a:xfrm>
            <a:off x="484710" y="1582313"/>
            <a:ext cx="5560624" cy="4699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5737410" y="1427545"/>
            <a:ext cx="2859722" cy="4195499"/>
          </a:xfrm>
          <a:prstGeom prst="rect">
            <a:avLst/>
          </a:prstGeom>
          <a:noFill/>
          <a:ln>
            <a:noFill/>
          </a:ln>
        </p:spPr>
        <p:txBody>
          <a:bodyPr lIns="91425" tIns="91425" rIns="91425" bIns="91425"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Sundays seem to have the highest requests level followed by Wednesday and Thursday</a:t>
            </a:r>
          </a:p>
          <a:p>
            <a:pPr marL="0" marR="0" lvl="0" indent="0" algn="l" rtl="0">
              <a:lnSpc>
                <a:spcPct val="100000"/>
              </a:lnSpc>
              <a:spcBef>
                <a:spcPts val="0"/>
              </a:spcBef>
              <a:spcAft>
                <a:spcPts val="0"/>
              </a:spcAft>
              <a:buNone/>
            </a:pPr>
            <a:endParaRPr/>
          </a:p>
          <a:p>
            <a:pPr lvl="0" indent="0" rtl="0">
              <a:spcBef>
                <a:spcPts val="0"/>
              </a:spcBef>
              <a:buClr>
                <a:srgbClr val="B9AC9E"/>
              </a:buClr>
              <a:buSzPct val="80000"/>
              <a:buFont typeface="Noto Sans Symbols"/>
              <a:buChar char="▶"/>
            </a:pPr>
            <a:r>
              <a:rPr lang="en-US"/>
              <a:t>Center of requests change by weekdays</a:t>
            </a:r>
          </a:p>
        </p:txBody>
      </p:sp>
      <p:pic>
        <p:nvPicPr>
          <p:cNvPr id="273" name="Shape 273" descr="Screen Shot 2016-12-06 at 11.37.21.png"/>
          <p:cNvPicPr preferRelativeResize="0"/>
          <p:nvPr/>
        </p:nvPicPr>
        <p:blipFill rotWithShape="1">
          <a:blip r:embed="rId3">
            <a:alphaModFix/>
          </a:blip>
          <a:srcRect/>
          <a:stretch/>
        </p:blipFill>
        <p:spPr>
          <a:xfrm>
            <a:off x="705814" y="1541845"/>
            <a:ext cx="4809972" cy="4963176"/>
          </a:xfrm>
          <a:prstGeom prst="rect">
            <a:avLst/>
          </a:prstGeom>
          <a:noFill/>
          <a:ln>
            <a:noFill/>
          </a:ln>
        </p:spPr>
      </p:pic>
      <p:sp>
        <p:nvSpPr>
          <p:cNvPr id="274" name="Shape 274"/>
          <p:cNvSpPr txBox="1">
            <a:spLocks noGrp="1"/>
          </p:cNvSpPr>
          <p:nvPr>
            <p:ph type="title"/>
          </p:nvPr>
        </p:nvSpPr>
        <p:spPr>
          <a:xfrm>
            <a:off x="484187" y="452437"/>
            <a:ext cx="7906776" cy="140017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Request Map </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by Weekday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84710" y="452718"/>
            <a:ext cx="7425576"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Median household income and bachelor’s degree heatmap map</a:t>
            </a:r>
          </a:p>
        </p:txBody>
      </p:sp>
      <p:pic>
        <p:nvPicPr>
          <p:cNvPr id="280" name="Shape 280" descr="https://lh5.googleusercontent.com/KpCLBkLR4d-VvfU1PPVx5OmMwXlSzkdsKmdQoanJq-1yhNgbqGUmr9yWSNFA4hGm160We4EOGgcryfJQ05BtBDWwUDS_Gp696rCO5z0A9zxtrL8KQAD3OFhXqEKnza5WIBtd2SA1"/>
          <p:cNvPicPr preferRelativeResize="0">
            <a:picLocks noGrp="1"/>
          </p:cNvPicPr>
          <p:nvPr>
            <p:ph type="body" idx="1"/>
          </p:nvPr>
        </p:nvPicPr>
        <p:blipFill rotWithShape="1">
          <a:blip r:embed="rId3">
            <a:alphaModFix/>
          </a:blip>
          <a:srcRect/>
          <a:stretch/>
        </p:blipFill>
        <p:spPr>
          <a:xfrm>
            <a:off x="457200" y="1763490"/>
            <a:ext cx="3739029" cy="3259667"/>
          </a:xfrm>
          <a:prstGeom prst="rect">
            <a:avLst/>
          </a:prstGeom>
          <a:noFill/>
          <a:ln>
            <a:noFill/>
          </a:ln>
        </p:spPr>
      </p:pic>
      <p:pic>
        <p:nvPicPr>
          <p:cNvPr id="281" name="Shape 281" descr="https://lh3.googleusercontent.com/P_6mRjE-Icg35pXlZ0bLrpsW4qMCGRi5EIWlkDzDOMmMRbMJi20Su0IWJ_fT-C-M-MrSCQlh-y6maf9Zbwyighi8nJKALSb_A14JC2NqhZ-2von4kGYzWMNCU8LGUt5l_5Wmnc5m"/>
          <p:cNvPicPr preferRelativeResize="0"/>
          <p:nvPr/>
        </p:nvPicPr>
        <p:blipFill rotWithShape="1">
          <a:blip r:embed="rId4">
            <a:alphaModFix/>
          </a:blip>
          <a:srcRect/>
          <a:stretch/>
        </p:blipFill>
        <p:spPr>
          <a:xfrm>
            <a:off x="457200" y="3948276"/>
            <a:ext cx="2472266" cy="628150"/>
          </a:xfrm>
          <a:prstGeom prst="rect">
            <a:avLst/>
          </a:prstGeom>
          <a:noFill/>
          <a:ln>
            <a:noFill/>
          </a:ln>
        </p:spPr>
      </p:pic>
      <p:pic>
        <p:nvPicPr>
          <p:cNvPr id="282" name="Shape 282" descr="https://lh6.googleusercontent.com/j6w_uCOPn3AITi6mo8Qaa3yhL2mS2tONXrF-IYAC3a52CCOwj7FVScz6sUFrB33B1SSY-wDv9iSSiedw_dsjT1hJgL_5kWIfhnbzINIDkLmac0RJJbiSqrzJCcqEIse2EHddSD5n"/>
          <p:cNvPicPr preferRelativeResize="0"/>
          <p:nvPr/>
        </p:nvPicPr>
        <p:blipFill rotWithShape="1">
          <a:blip r:embed="rId5">
            <a:alphaModFix/>
          </a:blip>
          <a:srcRect/>
          <a:stretch/>
        </p:blipFill>
        <p:spPr>
          <a:xfrm>
            <a:off x="5037221" y="1763489"/>
            <a:ext cx="3649579" cy="3259667"/>
          </a:xfrm>
          <a:prstGeom prst="rect">
            <a:avLst/>
          </a:prstGeom>
          <a:noFill/>
          <a:ln>
            <a:noFill/>
          </a:ln>
        </p:spPr>
      </p:pic>
      <p:pic>
        <p:nvPicPr>
          <p:cNvPr id="283" name="Shape 283" descr="https://lh4.googleusercontent.com/ObkFhgH2FLYZotSCn0EWkwjxwCvbOrS378f__HdJcALQLOBuFI1pjX2s6bEHnwEtUegCCvl0SkiO0Zokyh_nu4OOJWyNiWx0QtNFCJ1hMBCNj8vW_2EC6On8tBae1KVmiRz4sI1h"/>
          <p:cNvPicPr preferRelativeResize="0"/>
          <p:nvPr/>
        </p:nvPicPr>
        <p:blipFill rotWithShape="1">
          <a:blip r:embed="rId6">
            <a:alphaModFix/>
          </a:blip>
          <a:srcRect/>
          <a:stretch/>
        </p:blipFill>
        <p:spPr>
          <a:xfrm>
            <a:off x="5037221" y="3945782"/>
            <a:ext cx="2317749" cy="630642"/>
          </a:xfrm>
          <a:prstGeom prst="rect">
            <a:avLst/>
          </a:prstGeom>
          <a:noFill/>
          <a:ln>
            <a:noFill/>
          </a:ln>
        </p:spPr>
      </p:pic>
      <p:sp>
        <p:nvSpPr>
          <p:cNvPr id="284" name="Shape 284"/>
          <p:cNvSpPr txBox="1"/>
          <p:nvPr/>
        </p:nvSpPr>
        <p:spPr>
          <a:xfrm>
            <a:off x="457200" y="5130800"/>
            <a:ext cx="3234265"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entury Gothic"/>
              <a:buNone/>
            </a:pPr>
            <a:r>
              <a:rPr lang="en-US" sz="1800" b="0" i="0" u="none" strike="noStrike" cap="none">
                <a:solidFill>
                  <a:schemeClr val="lt1"/>
                </a:solidFill>
                <a:latin typeface="Century Gothic"/>
                <a:ea typeface="Century Gothic"/>
                <a:cs typeface="Century Gothic"/>
                <a:sym typeface="Century Gothic"/>
              </a:rPr>
              <a:t>Source: censusreporter.org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84710" y="452718"/>
            <a:ext cx="7817461"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Demographic Analysis</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Request by Type vs Median Household Income</a:t>
            </a:r>
          </a:p>
        </p:txBody>
      </p:sp>
      <p:sp>
        <p:nvSpPr>
          <p:cNvPr id="290" name="Shape 290"/>
          <p:cNvSpPr txBox="1">
            <a:spLocks noGrp="1"/>
          </p:cNvSpPr>
          <p:nvPr>
            <p:ph type="body" idx="1"/>
          </p:nvPr>
        </p:nvSpPr>
        <p:spPr>
          <a:xfrm>
            <a:off x="626531" y="5142748"/>
            <a:ext cx="8122549" cy="1473199"/>
          </a:xfrm>
          <a:prstGeom prst="rect">
            <a:avLst/>
          </a:prstGeom>
          <a:noFill/>
          <a:ln>
            <a:noFill/>
          </a:ln>
        </p:spPr>
        <p:txBody>
          <a:bodyPr lIns="91425" tIns="45700" rIns="91425" bIns="45700" anchor="t" anchorCtr="0">
            <a:noAutofit/>
          </a:bodyPr>
          <a:lstStyle/>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Graffiti Removal and illegal dumping pickup are clearly negatively correlated with median household income</a:t>
            </a:r>
          </a:p>
        </p:txBody>
      </p:sp>
      <p:pic>
        <p:nvPicPr>
          <p:cNvPr id="291" name="Shape 291" descr="https://lh3.googleusercontent.com/c-xSfulNWVd8o7q8sjp0C50nwNmNIzPQgvMiG0zipLs1YvWvveBy40n6NHY6U9OcWy5ap9diKy1m2GUpwxZ4jmGYsBbNag7_mBV3Ey6MdJjs1tBL613pZsv7MJQzaEmBeFmbUAl68IDk5B_irg"/>
          <p:cNvPicPr preferRelativeResize="0"/>
          <p:nvPr/>
        </p:nvPicPr>
        <p:blipFill rotWithShape="1">
          <a:blip r:embed="rId3">
            <a:alphaModFix/>
          </a:blip>
          <a:srcRect/>
          <a:stretch/>
        </p:blipFill>
        <p:spPr>
          <a:xfrm>
            <a:off x="457200" y="1702115"/>
            <a:ext cx="8291881" cy="332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27560" y="452718"/>
            <a:ext cx="7511808"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Demographic Analysis </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Request Type vs Education Level</a:t>
            </a:r>
          </a:p>
        </p:txBody>
      </p:sp>
      <p:sp>
        <p:nvSpPr>
          <p:cNvPr id="297" name="Shape 297"/>
          <p:cNvSpPr txBox="1">
            <a:spLocks noGrp="1"/>
          </p:cNvSpPr>
          <p:nvPr>
            <p:ph type="body" idx="1"/>
          </p:nvPr>
        </p:nvSpPr>
        <p:spPr>
          <a:xfrm>
            <a:off x="457200" y="4902607"/>
            <a:ext cx="8229600" cy="1786059"/>
          </a:xfrm>
          <a:prstGeom prst="rect">
            <a:avLst/>
          </a:prstGeom>
          <a:noFill/>
          <a:ln>
            <a:noFill/>
          </a:ln>
        </p:spPr>
        <p:txBody>
          <a:bodyPr lIns="91425" tIns="45700" rIns="91425" bIns="45700" anchor="t" anchorCtr="0">
            <a:noAutofit/>
          </a:bodyPr>
          <a:lstStyle/>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Graffiti Removal/Illegal dumping pickup are also negatively related to education level</a:t>
            </a:r>
          </a:p>
          <a:p>
            <a:pPr marL="342906" marR="0" lvl="0" indent="-355606" algn="l" rtl="0">
              <a:lnSpc>
                <a:spcPct val="100000"/>
              </a:lnSpc>
              <a:spcBef>
                <a:spcPts val="100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Bulky items/electronic waste/dead animal removal have weak negative correlation with education level</a:t>
            </a:r>
          </a:p>
        </p:txBody>
      </p:sp>
      <p:pic>
        <p:nvPicPr>
          <p:cNvPr id="298" name="Shape 298" descr="https://lh6.googleusercontent.com/BdNPdwhKt3Yvtm_-VqfE8hgoQofyRZPR3JU5dSHmEu-UhCGraOpBGL1T92loKmH9B7IA-uuX7sgsA745WBjUeTbTUiw7qJdR2NpoyOz-O2_ITX2WodBhPT-ULkz35AQIwoELA4n4UKeljelE8w"/>
          <p:cNvPicPr preferRelativeResize="0"/>
          <p:nvPr/>
        </p:nvPicPr>
        <p:blipFill rotWithShape="1">
          <a:blip r:embed="rId3">
            <a:alphaModFix/>
          </a:blip>
          <a:srcRect/>
          <a:stretch/>
        </p:blipFill>
        <p:spPr>
          <a:xfrm>
            <a:off x="457200" y="1600200"/>
            <a:ext cx="8229600" cy="33024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7000"/>
          </a:blip>
          <a:stretch>
            <a:fillRect/>
          </a:stretch>
        </a:blipFill>
        <a:effectLst/>
      </p:bgPr>
    </p:bg>
    <p:spTree>
      <p:nvGrpSpPr>
        <p:cNvPr id="1" name="Shape 302"/>
        <p:cNvGrpSpPr/>
        <p:nvPr/>
      </p:nvGrpSpPr>
      <p:grpSpPr>
        <a:xfrm>
          <a:off x="0" y="0"/>
          <a:ext cx="0" cy="0"/>
          <a:chOff x="0" y="0"/>
          <a:chExt cx="0" cy="0"/>
        </a:xfrm>
      </p:grpSpPr>
      <p:sp>
        <p:nvSpPr>
          <p:cNvPr id="303" name="Shape 303"/>
          <p:cNvSpPr txBox="1">
            <a:spLocks noGrp="1"/>
          </p:cNvSpPr>
          <p:nvPr>
            <p:ph type="ctrTitle"/>
          </p:nvPr>
        </p:nvSpPr>
        <p:spPr>
          <a:xfrm>
            <a:off x="866441" y="587100"/>
            <a:ext cx="6620967" cy="332957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200" b="1" i="0" u="none" strike="noStrike" cap="none">
                <a:solidFill>
                  <a:srgbClr val="773709"/>
                </a:solidFill>
                <a:latin typeface="Century Gothic"/>
                <a:ea typeface="Century Gothic"/>
                <a:cs typeface="Century Gothic"/>
                <a:sym typeface="Century Gothic"/>
              </a:rPr>
              <a:t>Call Center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Introduction</a:t>
            </a:r>
          </a:p>
        </p:txBody>
      </p:sp>
      <p:sp>
        <p:nvSpPr>
          <p:cNvPr id="155" name="Shape 155"/>
          <p:cNvSpPr txBox="1">
            <a:spLocks noGrp="1"/>
          </p:cNvSpPr>
          <p:nvPr>
            <p:ph type="body" idx="1"/>
          </p:nvPr>
        </p:nvSpPr>
        <p:spPr>
          <a:xfrm>
            <a:off x="730975" y="1244450"/>
            <a:ext cx="6711600" cy="5055900"/>
          </a:xfrm>
          <a:prstGeom prst="rect">
            <a:avLst/>
          </a:prstGeom>
          <a:noFill/>
          <a:ln>
            <a:noFill/>
          </a:ln>
        </p:spPr>
        <p:txBody>
          <a:bodyPr lIns="91425" tIns="45700" rIns="91425" bIns="45700" anchor="t" anchorCtr="0">
            <a:noAutofit/>
          </a:bodyPr>
          <a:lstStyle/>
          <a:p>
            <a:pPr marL="342906" marR="0" lvl="0" indent="-336556" algn="l" rtl="0">
              <a:lnSpc>
                <a:spcPct val="100000"/>
              </a:lnSpc>
              <a:spcBef>
                <a:spcPts val="0"/>
              </a:spcBef>
              <a:spcAft>
                <a:spcPts val="0"/>
              </a:spcAft>
              <a:buClr>
                <a:srgbClr val="B9AC9E"/>
              </a:buClr>
              <a:buSzPct val="100000"/>
              <a:buFont typeface="Noto Sans Symbols"/>
              <a:buChar char="▶"/>
            </a:pPr>
            <a:r>
              <a:rPr lang="en-US" sz="1500" dirty="0"/>
              <a:t>Datasets Summary</a:t>
            </a:r>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0" marR="0" lvl="0" indent="0" algn="l" rtl="0">
              <a:lnSpc>
                <a:spcPct val="100000"/>
              </a:lnSpc>
              <a:spcBef>
                <a:spcPts val="0"/>
              </a:spcBef>
              <a:spcAft>
                <a:spcPts val="0"/>
              </a:spcAft>
              <a:buNone/>
            </a:pPr>
            <a:endParaRPr sz="1500" dirty="0"/>
          </a:p>
          <a:p>
            <a:pPr marL="342906" marR="0" lvl="0" indent="-336556" algn="l" rtl="0">
              <a:lnSpc>
                <a:spcPct val="100000"/>
              </a:lnSpc>
              <a:spcBef>
                <a:spcPts val="0"/>
              </a:spcBef>
              <a:spcAft>
                <a:spcPts val="0"/>
              </a:spcAft>
              <a:buClr>
                <a:srgbClr val="B9AC9E"/>
              </a:buClr>
              <a:buSzPct val="100000"/>
              <a:buFont typeface="Noto Sans Symbols"/>
              <a:buChar char="▶"/>
            </a:pPr>
            <a:r>
              <a:rPr lang="en-US" sz="1500" b="0" i="0" u="none" strike="noStrike" cap="none" dirty="0">
                <a:solidFill>
                  <a:schemeClr val="lt1"/>
                </a:solidFill>
                <a:latin typeface="Century Gothic"/>
                <a:ea typeface="Century Gothic"/>
                <a:cs typeface="Century Gothic"/>
                <a:sym typeface="Century Gothic"/>
              </a:rPr>
              <a:t>Project Goal</a:t>
            </a:r>
          </a:p>
          <a:p>
            <a:pPr marL="742962" marR="0" lvl="1" indent="-353072" algn="l" rtl="0">
              <a:lnSpc>
                <a:spcPct val="100000"/>
              </a:lnSpc>
              <a:spcBef>
                <a:spcPts val="1000"/>
              </a:spcBef>
              <a:spcAft>
                <a:spcPts val="0"/>
              </a:spcAft>
              <a:buClr>
                <a:srgbClr val="B9AC9E"/>
              </a:buClr>
              <a:buSzPct val="100000"/>
              <a:buFont typeface="Arial"/>
              <a:buAutoNum type="arabicPeriod"/>
            </a:pPr>
            <a:r>
              <a:rPr lang="en-US" sz="1500" b="0" i="0" u="none" strike="noStrike" cap="none" dirty="0">
                <a:solidFill>
                  <a:schemeClr val="lt1"/>
                </a:solidFill>
                <a:latin typeface="Century Gothic"/>
                <a:ea typeface="Century Gothic"/>
                <a:cs typeface="Century Gothic"/>
                <a:sym typeface="Century Gothic"/>
              </a:rPr>
              <a:t>Provide meaningful suggestions to the City of Los Angeles to better allocate resources to serve </a:t>
            </a:r>
            <a:r>
              <a:rPr lang="en-US" sz="1500" dirty="0"/>
              <a:t>residents</a:t>
            </a:r>
          </a:p>
          <a:p>
            <a:pPr marL="742962" marR="0" lvl="1" indent="-353072" algn="l" rtl="0">
              <a:lnSpc>
                <a:spcPct val="100000"/>
              </a:lnSpc>
              <a:spcBef>
                <a:spcPts val="1000"/>
              </a:spcBef>
              <a:spcAft>
                <a:spcPts val="0"/>
              </a:spcAft>
              <a:buClr>
                <a:srgbClr val="B9AC9E"/>
              </a:buClr>
              <a:buSzPct val="100000"/>
              <a:buFont typeface="Arial"/>
              <a:buAutoNum type="arabicPeriod"/>
            </a:pPr>
            <a:r>
              <a:rPr lang="en-US" sz="1500" b="0" i="0" u="none" strike="noStrike" cap="none" dirty="0">
                <a:solidFill>
                  <a:schemeClr val="lt1"/>
                </a:solidFill>
                <a:latin typeface="Century Gothic"/>
                <a:ea typeface="Century Gothic"/>
                <a:cs typeface="Century Gothic"/>
                <a:sym typeface="Century Gothic"/>
              </a:rPr>
              <a:t>Optimize personnel assignment across workdays and months, so as to improve the working efficiency of 311 call center</a:t>
            </a:r>
          </a:p>
        </p:txBody>
      </p:sp>
      <p:sp>
        <p:nvSpPr>
          <p:cNvPr id="156" name="Shape 156"/>
          <p:cNvSpPr/>
          <p:nvPr/>
        </p:nvSpPr>
        <p:spPr>
          <a:xfrm>
            <a:off x="4479667" y="3290501"/>
            <a:ext cx="184666"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entury Gothic"/>
              <a:buNone/>
            </a:pPr>
            <a:r>
              <a:rPr lang="en-US" sz="1800" b="0" i="0" u="none" strike="noStrike" cap="none" baseline="30000">
                <a:solidFill>
                  <a:schemeClr val="lt1"/>
                </a:solidFill>
                <a:latin typeface="Century Gothic"/>
                <a:ea typeface="Century Gothic"/>
                <a:cs typeface="Century Gothic"/>
                <a:sym typeface="Century Gothic"/>
              </a:rPr>
              <a:t> </a:t>
            </a:r>
          </a:p>
        </p:txBody>
      </p:sp>
      <p:pic>
        <p:nvPicPr>
          <p:cNvPr id="157" name="Shape 157"/>
          <p:cNvPicPr preferRelativeResize="0"/>
          <p:nvPr/>
        </p:nvPicPr>
        <p:blipFill rotWithShape="1">
          <a:blip r:embed="rId3">
            <a:alphaModFix/>
          </a:blip>
          <a:srcRect/>
          <a:stretch/>
        </p:blipFill>
        <p:spPr>
          <a:xfrm>
            <a:off x="7780015" y="356970"/>
            <a:ext cx="624103" cy="624103"/>
          </a:xfrm>
          <a:prstGeom prst="rect">
            <a:avLst/>
          </a:prstGeom>
          <a:noFill/>
          <a:ln>
            <a:noFill/>
          </a:ln>
        </p:spPr>
      </p:pic>
      <p:pic>
        <p:nvPicPr>
          <p:cNvPr id="158" name="Shape 158" descr="dataset.png"/>
          <p:cNvPicPr preferRelativeResize="0"/>
          <p:nvPr/>
        </p:nvPicPr>
        <p:blipFill>
          <a:blip r:embed="rId4">
            <a:alphaModFix/>
          </a:blip>
          <a:stretch>
            <a:fillRect/>
          </a:stretch>
        </p:blipFill>
        <p:spPr>
          <a:xfrm>
            <a:off x="2825750" y="1380349"/>
            <a:ext cx="4616825" cy="3233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Department Distribution</a:t>
            </a:r>
          </a:p>
        </p:txBody>
      </p:sp>
      <p:sp>
        <p:nvSpPr>
          <p:cNvPr id="309" name="Shape 309"/>
          <p:cNvSpPr txBox="1">
            <a:spLocks noGrp="1"/>
          </p:cNvSpPr>
          <p:nvPr>
            <p:ph type="body" idx="1"/>
          </p:nvPr>
        </p:nvSpPr>
        <p:spPr>
          <a:xfrm>
            <a:off x="4950371" y="1600200"/>
            <a:ext cx="3736428" cy="4525963"/>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LADBS and BOS have the most number of requests</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Calls to LADBS are mostly permit services such as applications, reviews, and requests</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Increase awareness for residents to use LADBS to process requests</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310" name="Shape 310" descr="Screen Shot 2016-12-06 at 11.27.45.png"/>
          <p:cNvPicPr preferRelativeResize="0"/>
          <p:nvPr/>
        </p:nvPicPr>
        <p:blipFill rotWithShape="1">
          <a:blip r:embed="rId3">
            <a:alphaModFix/>
          </a:blip>
          <a:srcRect/>
          <a:stretch/>
        </p:blipFill>
        <p:spPr>
          <a:xfrm>
            <a:off x="584718" y="1600200"/>
            <a:ext cx="3720581" cy="45259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Call Resolution Distribution</a:t>
            </a:r>
          </a:p>
        </p:txBody>
      </p:sp>
      <p:sp>
        <p:nvSpPr>
          <p:cNvPr id="316" name="Shape 316"/>
          <p:cNvSpPr txBox="1">
            <a:spLocks noGrp="1"/>
          </p:cNvSpPr>
          <p:nvPr>
            <p:ph type="body" idx="1"/>
          </p:nvPr>
        </p:nvSpPr>
        <p:spPr>
          <a:xfrm>
            <a:off x="4682357" y="1600200"/>
            <a:ext cx="4004441" cy="4525963"/>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Transfer of call is the most frequent resolution</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Implement automated answering service with service and department options for users to pick from</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317" name="Shape 317" descr="Screen Shot 2016-12-06 at 12.31.30.png"/>
          <p:cNvPicPr preferRelativeResize="0"/>
          <p:nvPr/>
        </p:nvPicPr>
        <p:blipFill rotWithShape="1">
          <a:blip r:embed="rId3">
            <a:alphaModFix/>
          </a:blip>
          <a:srcRect/>
          <a:stretch/>
        </p:blipFill>
        <p:spPr>
          <a:xfrm>
            <a:off x="572275" y="1697748"/>
            <a:ext cx="3646226" cy="4699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827700" y="2052925"/>
            <a:ext cx="6711600" cy="4195499"/>
          </a:xfrm>
          <a:prstGeom prst="rect">
            <a:avLst/>
          </a:prstGeom>
          <a:noFill/>
          <a:ln>
            <a:noFill/>
          </a:ln>
        </p:spPr>
        <p:txBody>
          <a:bodyPr lIns="91425" tIns="91425" rIns="91425" bIns="91425" anchor="t" anchorCtr="0">
            <a:noAutofit/>
          </a:bodyPr>
          <a:lstStyle/>
          <a:p>
            <a:pPr marL="342906" marR="0" lvl="0" indent="-241306"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324" name="Shape 324" descr="Screen Shot 2016-12-06 at 13.12.26.png"/>
          <p:cNvPicPr preferRelativeResize="0"/>
          <p:nvPr/>
        </p:nvPicPr>
        <p:blipFill rotWithShape="1">
          <a:blip r:embed="rId3">
            <a:alphaModFix/>
          </a:blip>
          <a:srcRect/>
          <a:stretch/>
        </p:blipFill>
        <p:spPr>
          <a:xfrm>
            <a:off x="758825" y="42425"/>
            <a:ext cx="7671000" cy="675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Time and Day Heatmap</a:t>
            </a:r>
          </a:p>
        </p:txBody>
      </p:sp>
      <p:sp>
        <p:nvSpPr>
          <p:cNvPr id="330" name="Shape 330"/>
          <p:cNvSpPr txBox="1">
            <a:spLocks noGrp="1"/>
          </p:cNvSpPr>
          <p:nvPr>
            <p:ph type="body" idx="1"/>
          </p:nvPr>
        </p:nvSpPr>
        <p:spPr>
          <a:xfrm>
            <a:off x="5590676" y="1594350"/>
            <a:ext cx="3417000" cy="4526100"/>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Busiest during weekdays between 7:00AM-4:00PM</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Allocate more staffs during mornings and mondays and tuesdays.</a:t>
            </a:r>
          </a:p>
        </p:txBody>
      </p:sp>
      <p:pic>
        <p:nvPicPr>
          <p:cNvPr id="331" name="Shape 331" descr="visualizations_files/figure-docx/unnamed-chunk-16-1.png"/>
          <p:cNvPicPr preferRelativeResize="0"/>
          <p:nvPr/>
        </p:nvPicPr>
        <p:blipFill rotWithShape="1">
          <a:blip r:embed="rId3">
            <a:alphaModFix/>
          </a:blip>
          <a:srcRect/>
          <a:stretch/>
        </p:blipFill>
        <p:spPr>
          <a:xfrm>
            <a:off x="256675" y="1853250"/>
            <a:ext cx="5333999" cy="4267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Summary: Key Takeaways</a:t>
            </a:r>
          </a:p>
        </p:txBody>
      </p:sp>
      <p:sp>
        <p:nvSpPr>
          <p:cNvPr id="337" name="Shape 337"/>
          <p:cNvSpPr txBox="1">
            <a:spLocks noGrp="1"/>
          </p:cNvSpPr>
          <p:nvPr>
            <p:ph type="body" idx="1"/>
          </p:nvPr>
        </p:nvSpPr>
        <p:spPr>
          <a:xfrm>
            <a:off x="828500" y="1596725"/>
            <a:ext cx="6711600" cy="4682399"/>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Seasonality to the calls and the requests</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Automated answering service with options for the most popular service requests and departments</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Short promotional message for other request channels in the beginning of the call</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Better resource allocation to specific geographical locations with high demand of a certain request type</a:t>
            </a:r>
          </a:p>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457200" marR="0" lvl="0" indent="-228600"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Awareness campaign targeting certain segmentations of residents to reduce requests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8000"/>
          </a:blip>
          <a:stretch>
            <a:fillRect/>
          </a:stretch>
        </a:blipFill>
        <a:effectLst/>
      </p:bgPr>
    </p:bg>
    <p:spTree>
      <p:nvGrpSpPr>
        <p:cNvPr id="1" name="Shape 341"/>
        <p:cNvGrpSpPr/>
        <p:nvPr/>
      </p:nvGrpSpPr>
      <p:grpSpPr>
        <a:xfrm>
          <a:off x="0" y="0"/>
          <a:ext cx="0" cy="0"/>
          <a:chOff x="0" y="0"/>
          <a:chExt cx="0" cy="0"/>
        </a:xfrm>
      </p:grpSpPr>
      <p:sp>
        <p:nvSpPr>
          <p:cNvPr id="342" name="Shape 342"/>
          <p:cNvSpPr txBox="1">
            <a:spLocks noGrp="1"/>
          </p:cNvSpPr>
          <p:nvPr>
            <p:ph type="ctrTitle"/>
          </p:nvPr>
        </p:nvSpPr>
        <p:spPr>
          <a:xfrm>
            <a:off x="866441" y="1447800"/>
            <a:ext cx="6621000" cy="33297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2"/>
              </a:buClr>
              <a:buSzPct val="25000"/>
              <a:buFont typeface="Century Gothic"/>
              <a:buNone/>
            </a:pPr>
            <a:r>
              <a:rPr lang="en-US" sz="7200" b="1" i="0" u="none" strike="noStrike" cap="none">
                <a:solidFill>
                  <a:srgbClr val="773709"/>
                </a:solidFill>
                <a:latin typeface="Century Gothic"/>
                <a:ea typeface="Century Gothic"/>
                <a:cs typeface="Century Gothic"/>
                <a:sym typeface="Century Gothic"/>
              </a:rPr>
              <a:t>Thank you!</a:t>
            </a:r>
          </a:p>
        </p:txBody>
      </p:sp>
      <p:sp>
        <p:nvSpPr>
          <p:cNvPr id="343" name="Shape 343"/>
          <p:cNvSpPr txBox="1">
            <a:spLocks noGrp="1"/>
          </p:cNvSpPr>
          <p:nvPr>
            <p:ph type="subTitle" idx="1"/>
          </p:nvPr>
        </p:nvSpPr>
        <p:spPr>
          <a:xfrm>
            <a:off x="866441" y="4777380"/>
            <a:ext cx="6621000" cy="861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rgbClr val="B9AC9E"/>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ctrTitle"/>
          </p:nvPr>
        </p:nvSpPr>
        <p:spPr>
          <a:xfrm>
            <a:off x="866441" y="1447800"/>
            <a:ext cx="6621000" cy="3329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200" b="0" i="0" u="none" strike="noStrike" cap="none">
                <a:solidFill>
                  <a:schemeClr val="lt2"/>
                </a:solidFill>
                <a:latin typeface="Century Gothic"/>
                <a:ea typeface="Century Gothic"/>
                <a:cs typeface="Century Gothic"/>
                <a:sym typeface="Century Gothic"/>
              </a:rPr>
              <a:t>Appendix</a:t>
            </a:r>
          </a:p>
        </p:txBody>
      </p:sp>
      <p:sp>
        <p:nvSpPr>
          <p:cNvPr id="349" name="Shape 349"/>
          <p:cNvSpPr txBox="1">
            <a:spLocks noGrp="1"/>
          </p:cNvSpPr>
          <p:nvPr>
            <p:ph type="subTitle" idx="1"/>
          </p:nvPr>
        </p:nvSpPr>
        <p:spPr>
          <a:xfrm>
            <a:off x="866441" y="4777380"/>
            <a:ext cx="6621000" cy="861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B9AC9E"/>
              </a:buClr>
              <a:buSzPct val="25000"/>
              <a:buFont typeface="Noto Sans Symbols"/>
              <a:buNone/>
            </a:pPr>
            <a:endParaRPr sz="2000" b="0" i="0" u="none" strike="noStrike" cap="none">
              <a:solidFill>
                <a:srgbClr val="B9AC9E"/>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358101" y="537258"/>
            <a:ext cx="7336926" cy="1400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Distribution of Request Type</a:t>
            </a:r>
          </a:p>
        </p:txBody>
      </p:sp>
      <p:sp>
        <p:nvSpPr>
          <p:cNvPr id="356" name="Shape 356"/>
          <p:cNvSpPr txBox="1">
            <a:spLocks noGrp="1"/>
          </p:cNvSpPr>
          <p:nvPr>
            <p:ph type="body" idx="1"/>
          </p:nvPr>
        </p:nvSpPr>
        <p:spPr>
          <a:xfrm>
            <a:off x="5434448" y="2052925"/>
            <a:ext cx="3228600" cy="4195499"/>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B9AC9E"/>
              </a:buClr>
              <a:buSzPct val="80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357" name="Shape 357" descr="Screen Shot 2016-12-06 at 12.56.57.png"/>
          <p:cNvPicPr preferRelativeResize="0"/>
          <p:nvPr/>
        </p:nvPicPr>
        <p:blipFill rotWithShape="1">
          <a:blip r:embed="rId3">
            <a:alphaModFix/>
          </a:blip>
          <a:srcRect/>
          <a:stretch/>
        </p:blipFill>
        <p:spPr>
          <a:xfrm>
            <a:off x="633766" y="1396075"/>
            <a:ext cx="4172348" cy="4852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Other Analyses</a:t>
            </a:r>
          </a:p>
        </p:txBody>
      </p:sp>
      <p:sp>
        <p:nvSpPr>
          <p:cNvPr id="363" name="Shape 363"/>
          <p:cNvSpPr txBox="1">
            <a:spLocks noGrp="1"/>
          </p:cNvSpPr>
          <p:nvPr>
            <p:ph type="body" idx="1"/>
          </p:nvPr>
        </p:nvSpPr>
        <p:spPr>
          <a:xfrm>
            <a:off x="827700" y="2052925"/>
            <a:ext cx="6711652" cy="4195479"/>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APC</a:t>
            </a:r>
          </a:p>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Council District</a:t>
            </a:r>
          </a:p>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Anonymous or Not</a:t>
            </a:r>
          </a:p>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a:solidFill>
                  <a:schemeClr val="lt1"/>
                </a:solidFill>
                <a:latin typeface="Century Gothic"/>
                <a:ea typeface="Century Gothic"/>
                <a:cs typeface="Century Gothic"/>
                <a:sym typeface="Century Gothic"/>
              </a:rPr>
              <a:t>AssignTo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SR Type Analysis by APC</a:t>
            </a:r>
          </a:p>
        </p:txBody>
      </p:sp>
      <p:pic>
        <p:nvPicPr>
          <p:cNvPr id="370" name="Shape 370"/>
          <p:cNvPicPr preferRelativeResize="0"/>
          <p:nvPr/>
        </p:nvPicPr>
        <p:blipFill rotWithShape="1">
          <a:blip r:embed="rId3">
            <a:alphaModFix/>
          </a:blip>
          <a:srcRect/>
          <a:stretch/>
        </p:blipFill>
        <p:spPr>
          <a:xfrm>
            <a:off x="1974177" y="1725706"/>
            <a:ext cx="2687808" cy="3468757"/>
          </a:xfrm>
          <a:prstGeom prst="rect">
            <a:avLst/>
          </a:prstGeom>
          <a:noFill/>
          <a:ln>
            <a:noFill/>
          </a:ln>
        </p:spPr>
      </p:pic>
      <p:pic>
        <p:nvPicPr>
          <p:cNvPr id="371" name="Shape 371"/>
          <p:cNvPicPr preferRelativeResize="0"/>
          <p:nvPr/>
        </p:nvPicPr>
        <p:blipFill rotWithShape="1">
          <a:blip r:embed="rId4">
            <a:alphaModFix/>
          </a:blip>
          <a:srcRect/>
          <a:stretch/>
        </p:blipFill>
        <p:spPr>
          <a:xfrm>
            <a:off x="4846398" y="1725706"/>
            <a:ext cx="2693691" cy="34687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Executive Summary</a:t>
            </a:r>
          </a:p>
        </p:txBody>
      </p:sp>
      <p:sp>
        <p:nvSpPr>
          <p:cNvPr id="165" name="Shape 165"/>
          <p:cNvSpPr txBox="1">
            <a:spLocks noGrp="1"/>
          </p:cNvSpPr>
          <p:nvPr>
            <p:ph type="body" idx="1"/>
          </p:nvPr>
        </p:nvSpPr>
        <p:spPr>
          <a:xfrm>
            <a:off x="599100" y="1748125"/>
            <a:ext cx="3523800" cy="3863700"/>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80000"/>
              <a:buFont typeface="Noto Sans Symbols"/>
              <a:buChar char="▶"/>
            </a:pPr>
            <a:r>
              <a:rPr lang="en-US" sz="2000" b="0" i="0" u="none" strike="noStrike" cap="none" dirty="0">
                <a:solidFill>
                  <a:schemeClr val="lt1"/>
                </a:solidFill>
                <a:latin typeface="Century Gothic"/>
                <a:ea typeface="Century Gothic"/>
                <a:cs typeface="Century Gothic"/>
                <a:sym typeface="Century Gothic"/>
              </a:rPr>
              <a:t>Findings</a:t>
            </a:r>
          </a:p>
          <a:p>
            <a:pPr marL="800100" marR="0" lvl="1" indent="-342900" algn="l" rtl="0">
              <a:lnSpc>
                <a:spcPct val="100000"/>
              </a:lnSpc>
              <a:spcBef>
                <a:spcPts val="1000"/>
              </a:spcBef>
              <a:spcAft>
                <a:spcPts val="0"/>
              </a:spcAft>
              <a:buClr>
                <a:srgbClr val="B9AC9E"/>
              </a:buClr>
              <a:buSzPct val="79999"/>
              <a:buFont typeface="Arial"/>
              <a:buAutoNum type="arabicPeriod"/>
            </a:pPr>
            <a:r>
              <a:rPr lang="en-US" sz="1400" b="0" i="0" u="none" strike="noStrike" cap="none" dirty="0">
                <a:solidFill>
                  <a:schemeClr val="lt1"/>
                </a:solidFill>
                <a:latin typeface="Century Gothic"/>
                <a:ea typeface="Century Gothic"/>
                <a:cs typeface="Century Gothic"/>
                <a:sym typeface="Century Gothic"/>
              </a:rPr>
              <a:t>Seasonality is related to the </a:t>
            </a:r>
            <a:r>
              <a:rPr lang="en-US" sz="1400" dirty="0"/>
              <a:t>volume</a:t>
            </a:r>
            <a:r>
              <a:rPr lang="en-US" sz="1400" b="0" i="0" u="none" strike="noStrike" cap="none" dirty="0">
                <a:solidFill>
                  <a:schemeClr val="lt1"/>
                </a:solidFill>
                <a:latin typeface="Century Gothic"/>
                <a:ea typeface="Century Gothic"/>
                <a:cs typeface="Century Gothic"/>
                <a:sym typeface="Century Gothic"/>
              </a:rPr>
              <a:t> of requests.</a:t>
            </a:r>
          </a:p>
          <a:p>
            <a:pPr marL="800100" marR="0" lvl="1" indent="-342900" algn="l" rtl="0">
              <a:lnSpc>
                <a:spcPct val="100000"/>
              </a:lnSpc>
              <a:spcBef>
                <a:spcPts val="1000"/>
              </a:spcBef>
              <a:spcAft>
                <a:spcPts val="0"/>
              </a:spcAft>
              <a:buClr>
                <a:srgbClr val="B9AC9E"/>
              </a:buClr>
              <a:buSzPct val="79999"/>
              <a:buFont typeface="Arial"/>
              <a:buAutoNum type="arabicPeriod"/>
            </a:pPr>
            <a:r>
              <a:rPr lang="en-US" sz="1400" b="0" i="0" u="none" strike="noStrike" cap="none" dirty="0">
                <a:solidFill>
                  <a:schemeClr val="lt1"/>
                </a:solidFill>
                <a:latin typeface="Century Gothic"/>
                <a:ea typeface="Century Gothic"/>
                <a:cs typeface="Century Gothic"/>
                <a:sym typeface="Century Gothic"/>
              </a:rPr>
              <a:t>Requests for Bulky items and Graffiti Removal are the highest in the departments BOS and OCB. </a:t>
            </a:r>
          </a:p>
          <a:p>
            <a:pPr marL="800100" marR="0" lvl="1" indent="-342900" algn="l" rtl="0">
              <a:lnSpc>
                <a:spcPct val="100000"/>
              </a:lnSpc>
              <a:spcBef>
                <a:spcPts val="1000"/>
              </a:spcBef>
              <a:spcAft>
                <a:spcPts val="0"/>
              </a:spcAft>
              <a:buClr>
                <a:srgbClr val="B9AC9E"/>
              </a:buClr>
              <a:buSzPct val="79999"/>
              <a:buFont typeface="Arial"/>
              <a:buAutoNum type="arabicPeriod"/>
            </a:pPr>
            <a:r>
              <a:rPr lang="en-US" sz="1400" b="0" i="0" u="none" strike="noStrike" cap="none" dirty="0">
                <a:solidFill>
                  <a:schemeClr val="lt1"/>
                </a:solidFill>
                <a:latin typeface="Century Gothic"/>
                <a:ea typeface="Century Gothic"/>
                <a:cs typeface="Century Gothic"/>
                <a:sym typeface="Century Gothic"/>
              </a:rPr>
              <a:t>Requests are high on weekdays through phone calls. </a:t>
            </a:r>
          </a:p>
          <a:p>
            <a:pPr marL="800100" marR="0" lvl="1" indent="-342900" algn="l" rtl="0">
              <a:lnSpc>
                <a:spcPct val="100000"/>
              </a:lnSpc>
              <a:spcBef>
                <a:spcPts val="1000"/>
              </a:spcBef>
              <a:spcAft>
                <a:spcPts val="0"/>
              </a:spcAft>
              <a:buClr>
                <a:srgbClr val="B9AC9E"/>
              </a:buClr>
              <a:buSzPct val="79999"/>
              <a:buFont typeface="Arial"/>
              <a:buAutoNum type="arabicPeriod"/>
            </a:pPr>
            <a:r>
              <a:rPr lang="en-US" sz="1400" b="0" i="0" u="none" strike="noStrike" cap="none" dirty="0">
                <a:solidFill>
                  <a:schemeClr val="lt1"/>
                </a:solidFill>
                <a:latin typeface="Century Gothic"/>
                <a:ea typeface="Century Gothic"/>
                <a:cs typeface="Century Gothic"/>
                <a:sym typeface="Century Gothic"/>
              </a:rPr>
              <a:t>High income and education areas are negatively correlated to requests such as Graffiti Removal.</a:t>
            </a:r>
          </a:p>
          <a:p>
            <a:pPr marL="742962" marR="0" lvl="1" indent="-349262" algn="l" rtl="0">
              <a:lnSpc>
                <a:spcPct val="100000"/>
              </a:lnSpc>
              <a:spcBef>
                <a:spcPts val="1000"/>
              </a:spcBef>
              <a:spcAft>
                <a:spcPts val="0"/>
              </a:spcAft>
              <a:buClr>
                <a:srgbClr val="B9AC9E"/>
              </a:buClr>
              <a:buSzPct val="79999"/>
              <a:buFont typeface="Arial"/>
              <a:buNone/>
            </a:pPr>
            <a:endParaRPr sz="1800" b="0" i="0" u="none" strike="noStrike" cap="none" dirty="0">
              <a:solidFill>
                <a:schemeClr val="lt1"/>
              </a:solidFill>
              <a:latin typeface="Century Gothic"/>
              <a:ea typeface="Century Gothic"/>
              <a:cs typeface="Century Gothic"/>
              <a:sym typeface="Century Gothic"/>
            </a:endParaRPr>
          </a:p>
        </p:txBody>
      </p:sp>
      <p:sp>
        <p:nvSpPr>
          <p:cNvPr id="166" name="Shape 166"/>
          <p:cNvSpPr/>
          <p:nvPr/>
        </p:nvSpPr>
        <p:spPr>
          <a:xfrm>
            <a:off x="4479667" y="3290501"/>
            <a:ext cx="184666"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entury Gothic"/>
              <a:buNone/>
            </a:pPr>
            <a:r>
              <a:rPr lang="en-US" sz="1800" b="0" i="0" u="none" strike="noStrike" cap="none" baseline="30000">
                <a:solidFill>
                  <a:schemeClr val="lt1"/>
                </a:solidFill>
                <a:latin typeface="Century Gothic"/>
                <a:ea typeface="Century Gothic"/>
                <a:cs typeface="Century Gothic"/>
                <a:sym typeface="Century Gothic"/>
              </a:rPr>
              <a:t> </a:t>
            </a:r>
          </a:p>
        </p:txBody>
      </p:sp>
      <p:pic>
        <p:nvPicPr>
          <p:cNvPr id="167" name="Shape 167"/>
          <p:cNvPicPr preferRelativeResize="0"/>
          <p:nvPr/>
        </p:nvPicPr>
        <p:blipFill rotWithShape="1">
          <a:blip r:embed="rId3">
            <a:alphaModFix/>
          </a:blip>
          <a:srcRect/>
          <a:stretch/>
        </p:blipFill>
        <p:spPr>
          <a:xfrm>
            <a:off x="7780015" y="356970"/>
            <a:ext cx="624103" cy="624103"/>
          </a:xfrm>
          <a:prstGeom prst="rect">
            <a:avLst/>
          </a:prstGeom>
          <a:noFill/>
          <a:ln>
            <a:noFill/>
          </a:ln>
        </p:spPr>
      </p:pic>
      <p:sp>
        <p:nvSpPr>
          <p:cNvPr id="168" name="Shape 168"/>
          <p:cNvSpPr txBox="1"/>
          <p:nvPr/>
        </p:nvSpPr>
        <p:spPr>
          <a:xfrm>
            <a:off x="5047400" y="1595725"/>
            <a:ext cx="3000000" cy="4379100"/>
          </a:xfrm>
          <a:prstGeom prst="rect">
            <a:avLst/>
          </a:prstGeom>
          <a:noFill/>
          <a:ln>
            <a:noFill/>
          </a:ln>
        </p:spPr>
        <p:txBody>
          <a:bodyPr lIns="91425" tIns="91425" rIns="91425" bIns="91425" anchor="ctr" anchorCtr="0">
            <a:noAutofit/>
          </a:bodyPr>
          <a:lstStyle/>
          <a:p>
            <a:pPr marL="742961" lvl="1" indent="-257821" rtl="0">
              <a:spcBef>
                <a:spcPts val="1000"/>
              </a:spcBef>
              <a:buNone/>
            </a:pPr>
            <a:endParaRPr sz="1800">
              <a:solidFill>
                <a:schemeClr val="lt1"/>
              </a:solidFill>
              <a:latin typeface="Century Gothic"/>
              <a:ea typeface="Century Gothic"/>
              <a:cs typeface="Century Gothic"/>
              <a:sym typeface="Century Gothic"/>
            </a:endParaRPr>
          </a:p>
        </p:txBody>
      </p:sp>
      <p:sp>
        <p:nvSpPr>
          <p:cNvPr id="169" name="Shape 169"/>
          <p:cNvSpPr txBox="1">
            <a:spLocks noGrp="1"/>
          </p:cNvSpPr>
          <p:nvPr>
            <p:ph type="body" idx="1"/>
          </p:nvPr>
        </p:nvSpPr>
        <p:spPr>
          <a:xfrm>
            <a:off x="4479667" y="1748125"/>
            <a:ext cx="3668100" cy="4071000"/>
          </a:xfrm>
          <a:prstGeom prst="rect">
            <a:avLst/>
          </a:prstGeom>
          <a:noFill/>
          <a:ln>
            <a:noFill/>
          </a:ln>
        </p:spPr>
        <p:txBody>
          <a:bodyPr lIns="91425" tIns="45700" rIns="91425" bIns="45700" anchor="t" anchorCtr="0">
            <a:noAutofit/>
          </a:bodyPr>
          <a:lstStyle/>
          <a:p>
            <a:pPr lvl="0" indent="-342906">
              <a:spcBef>
                <a:spcPts val="0"/>
              </a:spcBef>
            </a:pPr>
            <a:r>
              <a:rPr lang="en-US" dirty="0"/>
              <a:t>Recommendations</a:t>
            </a:r>
          </a:p>
          <a:p>
            <a:pPr marL="800100" lvl="1" indent="-342900">
              <a:buSzPct val="79999"/>
              <a:buFont typeface="Arial"/>
              <a:buAutoNum type="arabicPeriod"/>
            </a:pPr>
            <a:r>
              <a:rPr lang="en-US" sz="1400" dirty="0"/>
              <a:t>Allocate resources based on popular requests in different areas.</a:t>
            </a:r>
          </a:p>
          <a:p>
            <a:pPr marL="800100" lvl="1" indent="-342900">
              <a:buSzPct val="79999"/>
              <a:buFont typeface="Arial"/>
              <a:buAutoNum type="arabicPeriod"/>
            </a:pPr>
            <a:r>
              <a:rPr lang="en-US" sz="1400" dirty="0"/>
              <a:t>Implement IVR or automated answering service for popular requests and departments.</a:t>
            </a:r>
          </a:p>
          <a:p>
            <a:pPr marL="800100" lvl="1" indent="-342900">
              <a:buSzPct val="79999"/>
              <a:buFont typeface="Arial"/>
              <a:buAutoNum type="arabicPeriod"/>
            </a:pPr>
            <a:r>
              <a:rPr lang="en-US" sz="1400" dirty="0"/>
              <a:t>Promote other request channels such as apps and websites.</a:t>
            </a:r>
          </a:p>
          <a:p>
            <a:pPr marL="800100" lvl="1" indent="-342900">
              <a:buSzPct val="79999"/>
              <a:buFont typeface="Arial"/>
              <a:buAutoNum type="arabicPeriod"/>
            </a:pPr>
            <a:r>
              <a:rPr lang="en-US" sz="1400" dirty="0"/>
              <a:t>Implement targeted awareness campaigns to specific segmentations of residents.</a:t>
            </a:r>
          </a:p>
          <a:p>
            <a:pPr lvl="1" indent="415290" rtl="0">
              <a:spcBef>
                <a:spcPts val="0"/>
              </a:spcBef>
              <a:buClr>
                <a:schemeClr val="dk1"/>
              </a:buClr>
              <a:buSzPct val="61111"/>
              <a:buFont typeface="Arial"/>
              <a:buNone/>
            </a:pPr>
            <a:endParaRPr dirty="0"/>
          </a:p>
          <a:p>
            <a:pPr marL="742961" marR="0" lvl="1" indent="-349261" algn="l" rtl="0">
              <a:lnSpc>
                <a:spcPct val="100000"/>
              </a:lnSpc>
              <a:spcBef>
                <a:spcPts val="1000"/>
              </a:spcBef>
              <a:spcAft>
                <a:spcPts val="0"/>
              </a:spcAft>
              <a:buClr>
                <a:srgbClr val="B9AC9E"/>
              </a:buClr>
              <a:buSzPct val="72000"/>
              <a:buFont typeface="Arial"/>
              <a:buNone/>
            </a:pP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557466" y="542358"/>
            <a:ext cx="8049689" cy="114748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SR Type Analysis by </a:t>
            </a:r>
            <a:br>
              <a:rPr lang="en-US" sz="3600" b="0" i="0" u="none" strike="noStrike" cap="none">
                <a:solidFill>
                  <a:schemeClr val="lt2"/>
                </a:solidFill>
                <a:latin typeface="Century Gothic"/>
                <a:ea typeface="Century Gothic"/>
                <a:cs typeface="Century Gothic"/>
                <a:sym typeface="Century Gothic"/>
              </a:rPr>
            </a:br>
            <a:r>
              <a:rPr lang="en-US" sz="3600" b="0" i="0" u="none" strike="noStrike" cap="none">
                <a:solidFill>
                  <a:schemeClr val="lt2"/>
                </a:solidFill>
                <a:latin typeface="Century Gothic"/>
                <a:ea typeface="Century Gothic"/>
                <a:cs typeface="Century Gothic"/>
                <a:sym typeface="Century Gothic"/>
              </a:rPr>
              <a:t>Council District</a:t>
            </a:r>
          </a:p>
        </p:txBody>
      </p:sp>
      <p:pic>
        <p:nvPicPr>
          <p:cNvPr id="377" name="Shape 377"/>
          <p:cNvPicPr preferRelativeResize="0"/>
          <p:nvPr/>
        </p:nvPicPr>
        <p:blipFill rotWithShape="1">
          <a:blip r:embed="rId3">
            <a:alphaModFix/>
          </a:blip>
          <a:srcRect b="1599"/>
          <a:stretch/>
        </p:blipFill>
        <p:spPr>
          <a:xfrm>
            <a:off x="4582310" y="2181252"/>
            <a:ext cx="3214209" cy="4105983"/>
          </a:xfrm>
          <a:prstGeom prst="rect">
            <a:avLst/>
          </a:prstGeom>
          <a:noFill/>
          <a:ln>
            <a:noFill/>
          </a:ln>
        </p:spPr>
      </p:pic>
      <p:pic>
        <p:nvPicPr>
          <p:cNvPr id="378" name="Shape 378"/>
          <p:cNvPicPr preferRelativeResize="0"/>
          <p:nvPr/>
        </p:nvPicPr>
        <p:blipFill rotWithShape="1">
          <a:blip r:embed="rId4">
            <a:alphaModFix/>
          </a:blip>
          <a:srcRect/>
          <a:stretch/>
        </p:blipFill>
        <p:spPr>
          <a:xfrm>
            <a:off x="690279" y="2181252"/>
            <a:ext cx="3164541" cy="41059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484710" y="452718"/>
            <a:ext cx="8013831"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SR Type Analysis by Department</a:t>
            </a:r>
          </a:p>
        </p:txBody>
      </p:sp>
      <p:pic>
        <p:nvPicPr>
          <p:cNvPr id="384" name="Shape 384" descr="Screen Shot 2016-12-06 at 12.37.53.png"/>
          <p:cNvPicPr preferRelativeResize="0"/>
          <p:nvPr/>
        </p:nvPicPr>
        <p:blipFill rotWithShape="1">
          <a:blip r:embed="rId3">
            <a:alphaModFix/>
          </a:blip>
          <a:srcRect/>
          <a:stretch/>
        </p:blipFill>
        <p:spPr>
          <a:xfrm>
            <a:off x="2677602" y="1242628"/>
            <a:ext cx="3628043" cy="5004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Request Type by Owner</a:t>
            </a:r>
          </a:p>
        </p:txBody>
      </p:sp>
      <p:sp>
        <p:nvSpPr>
          <p:cNvPr id="390" name="Shape 390"/>
          <p:cNvSpPr txBox="1">
            <a:spLocks noGrp="1"/>
          </p:cNvSpPr>
          <p:nvPr>
            <p:ph type="body" idx="1"/>
          </p:nvPr>
        </p:nvSpPr>
        <p:spPr>
          <a:xfrm>
            <a:off x="5022166" y="5950632"/>
            <a:ext cx="3612202" cy="618976"/>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391" name="Shape 391" descr="Screen Shot 2016-12-06 at 13.06.02.png"/>
          <p:cNvPicPr preferRelativeResize="0"/>
          <p:nvPr/>
        </p:nvPicPr>
        <p:blipFill rotWithShape="1">
          <a:blip r:embed="rId3">
            <a:alphaModFix/>
          </a:blip>
          <a:srcRect/>
          <a:stretch/>
        </p:blipFill>
        <p:spPr>
          <a:xfrm>
            <a:off x="824753" y="1344400"/>
            <a:ext cx="7540088" cy="52252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484710" y="452718"/>
            <a:ext cx="7565596" cy="1400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Efficiency by Department</a:t>
            </a:r>
          </a:p>
        </p:txBody>
      </p:sp>
      <p:pic>
        <p:nvPicPr>
          <p:cNvPr id="398" name="Shape 398" descr="Screen Shot 2016-12-06 at 13.35.22.png"/>
          <p:cNvPicPr preferRelativeResize="0"/>
          <p:nvPr/>
        </p:nvPicPr>
        <p:blipFill rotWithShape="1">
          <a:blip r:embed="rId3">
            <a:alphaModFix/>
          </a:blip>
          <a:srcRect/>
          <a:stretch/>
        </p:blipFill>
        <p:spPr>
          <a:xfrm>
            <a:off x="2674428" y="1853117"/>
            <a:ext cx="3814498" cy="3975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Anonymous or Not</a:t>
            </a:r>
          </a:p>
        </p:txBody>
      </p:sp>
      <p:sp>
        <p:nvSpPr>
          <p:cNvPr id="404" name="Shape 404"/>
          <p:cNvSpPr txBox="1">
            <a:spLocks noGrp="1"/>
          </p:cNvSpPr>
          <p:nvPr>
            <p:ph type="body" idx="1"/>
          </p:nvPr>
        </p:nvSpPr>
        <p:spPr>
          <a:xfrm>
            <a:off x="4035285" y="1600200"/>
            <a:ext cx="4651511" cy="4525963"/>
          </a:xfrm>
          <a:prstGeom prst="rect">
            <a:avLst/>
          </a:prstGeom>
          <a:noFill/>
          <a:ln>
            <a:noFill/>
          </a:ln>
        </p:spPr>
        <p:txBody>
          <a:bodyPr lIns="91425" tIns="45700" rIns="91425" bIns="45700" anchor="t" anchorCtr="0">
            <a:noAutofit/>
          </a:bodyPr>
          <a:lstStyle/>
          <a:p>
            <a:pPr marL="342906" marR="0" lvl="0" indent="-342906" algn="l" rtl="0">
              <a:lnSpc>
                <a:spcPct val="100000"/>
              </a:lnSpc>
              <a:spcBef>
                <a:spcPts val="0"/>
              </a:spcBef>
              <a:spcAft>
                <a:spcPts val="0"/>
              </a:spcAft>
              <a:buClr>
                <a:srgbClr val="B9AC9E"/>
              </a:buClr>
              <a:buSzPct val="25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405" name="Shape 405"/>
          <p:cNvPicPr preferRelativeResize="0"/>
          <p:nvPr/>
        </p:nvPicPr>
        <p:blipFill rotWithShape="1">
          <a:blip r:embed="rId3">
            <a:alphaModFix/>
          </a:blip>
          <a:srcRect/>
          <a:stretch/>
        </p:blipFill>
        <p:spPr>
          <a:xfrm>
            <a:off x="675950" y="4042164"/>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8000"/>
          </a:blip>
          <a:stretch>
            <a:fillRect/>
          </a:stretch>
        </a:blipFill>
        <a:effectLst/>
      </p:bgPr>
    </p:bg>
    <p:spTree>
      <p:nvGrpSpPr>
        <p:cNvPr id="1" name="Shape 173"/>
        <p:cNvGrpSpPr/>
        <p:nvPr/>
      </p:nvGrpSpPr>
      <p:grpSpPr>
        <a:xfrm>
          <a:off x="0" y="0"/>
          <a:ext cx="0" cy="0"/>
          <a:chOff x="0" y="0"/>
          <a:chExt cx="0" cy="0"/>
        </a:xfrm>
      </p:grpSpPr>
      <p:sp>
        <p:nvSpPr>
          <p:cNvPr id="174" name="Shape 174"/>
          <p:cNvSpPr txBox="1">
            <a:spLocks noGrp="1"/>
          </p:cNvSpPr>
          <p:nvPr>
            <p:ph type="ctrTitle"/>
          </p:nvPr>
        </p:nvSpPr>
        <p:spPr>
          <a:xfrm>
            <a:off x="866441" y="587100"/>
            <a:ext cx="7101902" cy="332957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6800" b="1" i="0" u="none" strike="noStrike" cap="none">
                <a:solidFill>
                  <a:srgbClr val="773709"/>
                </a:solidFill>
                <a:latin typeface="Century Gothic"/>
                <a:ea typeface="Century Gothic"/>
                <a:cs typeface="Century Gothic"/>
                <a:sym typeface="Century Gothic"/>
              </a:rPr>
              <a:t>MyLA311 Service Request</a:t>
            </a:r>
          </a:p>
        </p:txBody>
      </p:sp>
      <p:grpSp>
        <p:nvGrpSpPr>
          <p:cNvPr id="175" name="Shape 175"/>
          <p:cNvGrpSpPr/>
          <p:nvPr/>
        </p:nvGrpSpPr>
        <p:grpSpPr>
          <a:xfrm>
            <a:off x="1029871" y="3840786"/>
            <a:ext cx="6001495" cy="1970425"/>
            <a:chOff x="47251" y="1046786"/>
            <a:chExt cx="6001495" cy="1970425"/>
          </a:xfrm>
        </p:grpSpPr>
        <p:sp>
          <p:nvSpPr>
            <p:cNvPr id="176" name="Shape 176"/>
            <p:cNvSpPr/>
            <p:nvPr/>
          </p:nvSpPr>
          <p:spPr>
            <a:xfrm>
              <a:off x="4655467" y="1335446"/>
              <a:ext cx="1393279" cy="1393350"/>
            </a:xfrm>
            <a:prstGeom prst="ellipse">
              <a:avLst/>
            </a:prstGeom>
            <a:solidFill>
              <a:srgbClr val="FFCA0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4702069" y="1381900"/>
              <a:ext cx="1300671" cy="1300443"/>
            </a:xfrm>
            <a:prstGeom prst="ellipse">
              <a:avLst/>
            </a:prstGeom>
            <a:solidFill>
              <a:schemeClr val="lt1">
                <a:alpha val="89803"/>
              </a:schemeClr>
            </a:solidFill>
            <a:ln w="25400" cap="flat" cmpd="sng">
              <a:solidFill>
                <a:srgbClr val="FFCA0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8" name="Shape 178"/>
            <p:cNvSpPr txBox="1"/>
            <p:nvPr/>
          </p:nvSpPr>
          <p:spPr>
            <a:xfrm>
              <a:off x="4887880" y="1567712"/>
              <a:ext cx="929051" cy="928817"/>
            </a:xfrm>
            <a:prstGeom prst="rect">
              <a:avLst/>
            </a:prstGeom>
            <a:noFill/>
            <a:ln>
              <a:noFill/>
            </a:ln>
          </p:spPr>
          <p:txBody>
            <a:bodyPr lIns="13950" tIns="13950" rIns="13950" bIns="13950" anchor="ctr"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Request Channels</a:t>
              </a:r>
            </a:p>
          </p:txBody>
        </p:sp>
        <p:sp>
          <p:nvSpPr>
            <p:cNvPr id="179" name="Shape 179"/>
            <p:cNvSpPr/>
            <p:nvPr/>
          </p:nvSpPr>
          <p:spPr>
            <a:xfrm rot="2700000">
              <a:off x="3209601" y="1335348"/>
              <a:ext cx="1393300" cy="1393300"/>
            </a:xfrm>
            <a:prstGeom prst="teardrop">
              <a:avLst>
                <a:gd name="adj" fmla="val 100000"/>
              </a:avLst>
            </a:prstGeom>
            <a:solidFill>
              <a:srgbClr val="FFCA0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262189" y="1381900"/>
              <a:ext cx="1300671" cy="1300443"/>
            </a:xfrm>
            <a:prstGeom prst="ellipse">
              <a:avLst/>
            </a:prstGeom>
            <a:solidFill>
              <a:schemeClr val="lt1">
                <a:alpha val="89803"/>
              </a:schemeClr>
            </a:solidFill>
            <a:ln w="25400" cap="flat" cmpd="sng">
              <a:solidFill>
                <a:srgbClr val="FFCA0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3448000" y="1567712"/>
              <a:ext cx="929051" cy="928817"/>
            </a:xfrm>
            <a:prstGeom prst="rect">
              <a:avLst/>
            </a:prstGeom>
            <a:noFill/>
            <a:ln>
              <a:noFill/>
            </a:ln>
          </p:spPr>
          <p:txBody>
            <a:bodyPr lIns="13950" tIns="13950" rIns="13950" bIns="13950" anchor="ctr"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Service Efficiency</a:t>
              </a:r>
            </a:p>
          </p:txBody>
        </p:sp>
        <p:sp>
          <p:nvSpPr>
            <p:cNvPr id="182" name="Shape 182"/>
            <p:cNvSpPr/>
            <p:nvPr/>
          </p:nvSpPr>
          <p:spPr>
            <a:xfrm rot="2700000">
              <a:off x="1775695" y="1335348"/>
              <a:ext cx="1393300" cy="1393300"/>
            </a:xfrm>
            <a:prstGeom prst="teardrop">
              <a:avLst>
                <a:gd name="adj" fmla="val 100000"/>
              </a:avLst>
            </a:prstGeom>
            <a:solidFill>
              <a:srgbClr val="FFCA0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p:nvPr/>
          </p:nvSpPr>
          <p:spPr>
            <a:xfrm>
              <a:off x="1822308" y="1381900"/>
              <a:ext cx="1300671" cy="1300443"/>
            </a:xfrm>
            <a:prstGeom prst="ellipse">
              <a:avLst/>
            </a:prstGeom>
            <a:solidFill>
              <a:schemeClr val="lt1">
                <a:alpha val="89803"/>
              </a:schemeClr>
            </a:solidFill>
            <a:ln w="25400" cap="flat" cmpd="sng">
              <a:solidFill>
                <a:srgbClr val="FFCA0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2008118" y="1567712"/>
              <a:ext cx="929051" cy="928817"/>
            </a:xfrm>
            <a:prstGeom prst="rect">
              <a:avLst/>
            </a:prstGeom>
            <a:noFill/>
            <a:ln>
              <a:noFill/>
            </a:ln>
          </p:spPr>
          <p:txBody>
            <a:bodyPr lIns="13950" tIns="13950" rIns="13950" bIns="13950" anchor="ctr"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Geographical</a:t>
              </a:r>
            </a:p>
          </p:txBody>
        </p:sp>
        <p:sp>
          <p:nvSpPr>
            <p:cNvPr id="185" name="Shape 185"/>
            <p:cNvSpPr/>
            <p:nvPr/>
          </p:nvSpPr>
          <p:spPr>
            <a:xfrm rot="2700000">
              <a:off x="335813" y="1335348"/>
              <a:ext cx="1393300" cy="1393300"/>
            </a:xfrm>
            <a:prstGeom prst="teardrop">
              <a:avLst>
                <a:gd name="adj" fmla="val 100000"/>
              </a:avLst>
            </a:prstGeom>
            <a:solidFill>
              <a:srgbClr val="FFCA0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6" name="Shape 186"/>
            <p:cNvSpPr/>
            <p:nvPr/>
          </p:nvSpPr>
          <p:spPr>
            <a:xfrm>
              <a:off x="382427" y="1381900"/>
              <a:ext cx="1300671" cy="1300443"/>
            </a:xfrm>
            <a:prstGeom prst="ellipse">
              <a:avLst/>
            </a:prstGeom>
            <a:solidFill>
              <a:schemeClr val="lt1">
                <a:alpha val="89803"/>
              </a:schemeClr>
            </a:solidFill>
            <a:ln w="25400" cap="flat" cmpd="sng">
              <a:solidFill>
                <a:srgbClr val="FFCA0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7" name="Shape 187"/>
            <p:cNvSpPr txBox="1"/>
            <p:nvPr/>
          </p:nvSpPr>
          <p:spPr>
            <a:xfrm>
              <a:off x="568237" y="1567712"/>
              <a:ext cx="929051" cy="928817"/>
            </a:xfrm>
            <a:prstGeom prst="rect">
              <a:avLst/>
            </a:prstGeom>
            <a:noFill/>
            <a:ln>
              <a:noFill/>
            </a:ln>
          </p:spPr>
          <p:txBody>
            <a:bodyPr lIns="13950" tIns="13950" rIns="13950" bIns="13950" anchor="ctr"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Seasonality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Service Request Overview</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Request Types and Departments</a:t>
            </a:r>
          </a:p>
        </p:txBody>
      </p:sp>
      <p:pic>
        <p:nvPicPr>
          <p:cNvPr id="194" name="Shape 194" descr="Screen Shot 2016-12-06 at 13.08.01.png"/>
          <p:cNvPicPr preferRelativeResize="0"/>
          <p:nvPr/>
        </p:nvPicPr>
        <p:blipFill rotWithShape="1">
          <a:blip r:embed="rId3">
            <a:alphaModFix/>
          </a:blip>
          <a:srcRect/>
          <a:stretch/>
        </p:blipFill>
        <p:spPr>
          <a:xfrm>
            <a:off x="484700" y="1871725"/>
            <a:ext cx="5144100" cy="4074600"/>
          </a:xfrm>
          <a:prstGeom prst="rect">
            <a:avLst/>
          </a:prstGeom>
          <a:noFill/>
          <a:ln>
            <a:noFill/>
          </a:ln>
        </p:spPr>
      </p:pic>
      <p:sp>
        <p:nvSpPr>
          <p:cNvPr id="195" name="Shape 195"/>
          <p:cNvSpPr txBox="1">
            <a:spLocks noGrp="1"/>
          </p:cNvSpPr>
          <p:nvPr>
            <p:ph type="body" idx="1"/>
          </p:nvPr>
        </p:nvSpPr>
        <p:spPr>
          <a:xfrm>
            <a:off x="5991750" y="2028325"/>
            <a:ext cx="2996100" cy="3913800"/>
          </a:xfrm>
          <a:prstGeom prst="rect">
            <a:avLst/>
          </a:prstGeom>
          <a:noFill/>
          <a:ln>
            <a:noFill/>
          </a:ln>
        </p:spPr>
        <p:txBody>
          <a:bodyPr lIns="91425" tIns="45700" rIns="91425" bIns="45700" anchor="t" anchorCtr="0">
            <a:noAutofit/>
          </a:bodyPr>
          <a:lstStyle/>
          <a:p>
            <a:pPr marL="457200" marR="0" lvl="0" indent="-232409" algn="l" rtl="0">
              <a:lnSpc>
                <a:spcPct val="100000"/>
              </a:lnSpc>
              <a:spcBef>
                <a:spcPts val="0"/>
              </a:spcBef>
              <a:spcAft>
                <a:spcPts val="0"/>
              </a:spcAft>
              <a:buClr>
                <a:srgbClr val="B9AC9E"/>
              </a:buClr>
              <a:buSzPct val="100000"/>
              <a:buFont typeface="Noto Sans Symbols"/>
              <a:buChar char="▶"/>
            </a:pPr>
            <a:r>
              <a:rPr lang="en-US" sz="1500"/>
              <a:t>7 departments</a:t>
            </a:r>
          </a:p>
          <a:p>
            <a:pPr marR="0" lvl="1" algn="l" rtl="0">
              <a:lnSpc>
                <a:spcPct val="100000"/>
              </a:lnSpc>
              <a:spcBef>
                <a:spcPts val="0"/>
              </a:spcBef>
              <a:spcAft>
                <a:spcPts val="0"/>
              </a:spcAft>
              <a:buSzPct val="100000"/>
            </a:pPr>
            <a:r>
              <a:rPr lang="en-US" sz="1500"/>
              <a:t>BOS (71%)</a:t>
            </a:r>
          </a:p>
          <a:p>
            <a:pPr marR="0" lvl="1" algn="l" rtl="0">
              <a:lnSpc>
                <a:spcPct val="100000"/>
              </a:lnSpc>
              <a:spcBef>
                <a:spcPts val="0"/>
              </a:spcBef>
              <a:spcAft>
                <a:spcPts val="0"/>
              </a:spcAft>
              <a:buSzPct val="100000"/>
            </a:pPr>
            <a:r>
              <a:rPr lang="en-US" sz="1500"/>
              <a:t>OCB (25%) </a:t>
            </a:r>
          </a:p>
          <a:p>
            <a:pPr marL="0" marR="0" lvl="0" indent="0" algn="l" rtl="0">
              <a:lnSpc>
                <a:spcPct val="100000"/>
              </a:lnSpc>
              <a:spcBef>
                <a:spcPts val="0"/>
              </a:spcBef>
              <a:spcAft>
                <a:spcPts val="0"/>
              </a:spcAft>
              <a:buNone/>
            </a:pPr>
            <a:endParaRPr sz="1500"/>
          </a:p>
          <a:p>
            <a:pPr marL="457200" marR="0" lvl="0" indent="-232409" algn="l" rtl="0">
              <a:lnSpc>
                <a:spcPct val="100000"/>
              </a:lnSpc>
              <a:spcBef>
                <a:spcPts val="0"/>
              </a:spcBef>
              <a:spcAft>
                <a:spcPts val="0"/>
              </a:spcAft>
              <a:buClr>
                <a:srgbClr val="B9AC9E"/>
              </a:buClr>
              <a:buSzPct val="100000"/>
              <a:buFont typeface="Noto Sans Symbols"/>
              <a:buChar char="▶"/>
            </a:pPr>
            <a:r>
              <a:rPr lang="en-US" sz="1500"/>
              <a:t> 12 Service Types</a:t>
            </a:r>
          </a:p>
          <a:p>
            <a:pPr marR="0" lvl="1" algn="l" rtl="0">
              <a:lnSpc>
                <a:spcPct val="100000"/>
              </a:lnSpc>
              <a:spcBef>
                <a:spcPts val="0"/>
              </a:spcBef>
              <a:spcAft>
                <a:spcPts val="0"/>
              </a:spcAft>
              <a:buClr>
                <a:srgbClr val="B9AC9E"/>
              </a:buClr>
              <a:buSzPct val="100000"/>
              <a:buFont typeface="Noto Sans Symbols"/>
            </a:pPr>
            <a:r>
              <a:rPr lang="en-US" sz="1500" b="0" i="0" u="none" strike="noStrike" cap="none">
                <a:solidFill>
                  <a:schemeClr val="lt1"/>
                </a:solidFill>
                <a:latin typeface="Century Gothic"/>
                <a:ea typeface="Century Gothic"/>
                <a:cs typeface="Century Gothic"/>
                <a:sym typeface="Century Gothic"/>
              </a:rPr>
              <a:t>Bulky Items (49%)</a:t>
            </a:r>
          </a:p>
          <a:p>
            <a:pPr marR="0" lvl="1" algn="l" rtl="0">
              <a:lnSpc>
                <a:spcPct val="100000"/>
              </a:lnSpc>
              <a:spcBef>
                <a:spcPts val="0"/>
              </a:spcBef>
              <a:spcAft>
                <a:spcPts val="0"/>
              </a:spcAft>
              <a:buClr>
                <a:srgbClr val="B9AC9E"/>
              </a:buClr>
              <a:buSzPct val="100000"/>
              <a:buFont typeface="Noto Sans Symbols"/>
            </a:pPr>
            <a:r>
              <a:rPr lang="en-US" sz="1500" b="0" i="0" u="none" strike="noStrike" cap="none">
                <a:solidFill>
                  <a:schemeClr val="lt1"/>
                </a:solidFill>
                <a:latin typeface="Century Gothic"/>
                <a:ea typeface="Century Gothic"/>
                <a:cs typeface="Century Gothic"/>
                <a:sym typeface="Century Gothic"/>
              </a:rPr>
              <a:t>Graffiti Removal(25%) </a:t>
            </a:r>
          </a:p>
          <a:p>
            <a:pPr marL="0" marR="0" lvl="0" indent="0" algn="l" rtl="0">
              <a:lnSpc>
                <a:spcPct val="100000"/>
              </a:lnSpc>
              <a:spcBef>
                <a:spcPts val="0"/>
              </a:spcBef>
              <a:spcAft>
                <a:spcPts val="0"/>
              </a:spcAft>
              <a:buClr>
                <a:srgbClr val="B9AC9E"/>
              </a:buClr>
              <a:buSzPct val="25000"/>
              <a:buFont typeface="Noto Sans Symbols"/>
              <a:buNone/>
            </a:pPr>
            <a:endParaRPr sz="1500" b="0" i="0" u="none" strike="noStrike" cap="none">
              <a:solidFill>
                <a:schemeClr val="lt1"/>
              </a:solidFill>
              <a:latin typeface="Century Gothic"/>
              <a:ea typeface="Century Gothic"/>
              <a:cs typeface="Century Gothic"/>
              <a:sym typeface="Century Gothic"/>
            </a:endParaRPr>
          </a:p>
          <a:p>
            <a:pPr marL="457200" marR="0" lvl="0" indent="-232409" algn="l" rtl="0">
              <a:lnSpc>
                <a:spcPct val="100000"/>
              </a:lnSpc>
              <a:spcBef>
                <a:spcPts val="0"/>
              </a:spcBef>
              <a:spcAft>
                <a:spcPts val="0"/>
              </a:spcAft>
              <a:buClr>
                <a:srgbClr val="B9AC9E"/>
              </a:buClr>
              <a:buSzPct val="100000"/>
              <a:buFont typeface="Noto Sans Symbols"/>
              <a:buChar char="▶"/>
            </a:pPr>
            <a:r>
              <a:rPr lang="en-US" sz="1500" b="0" i="0" u="none" strike="noStrike" cap="none">
                <a:solidFill>
                  <a:schemeClr val="lt1"/>
                </a:solidFill>
                <a:latin typeface="Century Gothic"/>
                <a:ea typeface="Century Gothic"/>
                <a:cs typeface="Century Gothic"/>
                <a:sym typeface="Century Gothic"/>
              </a:rPr>
              <a:t>Train staff in corresponding departments to quickly process these items</a:t>
            </a:r>
          </a:p>
          <a:p>
            <a:pPr marL="0" marR="0" lvl="0" indent="0" algn="l" rtl="0">
              <a:lnSpc>
                <a:spcPct val="100000"/>
              </a:lnSpc>
              <a:spcBef>
                <a:spcPts val="0"/>
              </a:spcBef>
              <a:spcAft>
                <a:spcPts val="0"/>
              </a:spcAft>
              <a:buClr>
                <a:srgbClr val="B9AC9E"/>
              </a:buClr>
              <a:buSzPct val="25000"/>
              <a:buFont typeface="Noto Sans Symbols"/>
              <a:buNone/>
            </a:pPr>
            <a:endParaRPr sz="15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Seasonality Analysis</a:t>
            </a:r>
            <a:br>
              <a:rPr lang="en-US" sz="3600" b="0" i="0" u="none" strike="noStrike" cap="none">
                <a:solidFill>
                  <a:schemeClr val="lt2"/>
                </a:solidFill>
                <a:latin typeface="Century Gothic"/>
                <a:ea typeface="Century Gothic"/>
                <a:cs typeface="Century Gothic"/>
                <a:sym typeface="Century Gothic"/>
              </a:rPr>
            </a:br>
            <a:r>
              <a:rPr lang="en-US" sz="2400" b="0" i="0" u="none" strike="noStrike" cap="none">
                <a:solidFill>
                  <a:schemeClr val="lt2"/>
                </a:solidFill>
                <a:latin typeface="Century Gothic"/>
                <a:ea typeface="Century Gothic"/>
                <a:cs typeface="Century Gothic"/>
                <a:sym typeface="Century Gothic"/>
              </a:rPr>
              <a:t>by month</a:t>
            </a:r>
          </a:p>
        </p:txBody>
      </p:sp>
      <p:sp>
        <p:nvSpPr>
          <p:cNvPr id="202" name="Shape 202"/>
          <p:cNvSpPr txBox="1">
            <a:spLocks noGrp="1"/>
          </p:cNvSpPr>
          <p:nvPr>
            <p:ph type="body" idx="1"/>
          </p:nvPr>
        </p:nvSpPr>
        <p:spPr>
          <a:xfrm>
            <a:off x="484700" y="5430482"/>
            <a:ext cx="8014200" cy="796144"/>
          </a:xfrm>
          <a:prstGeom prst="rect">
            <a:avLst/>
          </a:prstGeom>
          <a:noFill/>
          <a:ln>
            <a:noFill/>
          </a:ln>
        </p:spPr>
        <p:txBody>
          <a:bodyPr lIns="91425" tIns="45700" rIns="91425" bIns="45700" anchor="t" anchorCtr="0">
            <a:noAutofit/>
          </a:bodyPr>
          <a:lstStyle/>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August through October are the busiest</a:t>
            </a:r>
          </a:p>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Increase seasonal hires to meet the demand in </a:t>
            </a:r>
            <a:r>
              <a:rPr lang="en-US" sz="1800"/>
              <a:t>service</a:t>
            </a:r>
            <a:r>
              <a:rPr lang="en-US" sz="1800" b="0" i="0" u="none" strike="noStrike" cap="none">
                <a:solidFill>
                  <a:schemeClr val="lt1"/>
                </a:solidFill>
                <a:latin typeface="Century Gothic"/>
                <a:ea typeface="Century Gothic"/>
                <a:cs typeface="Century Gothic"/>
                <a:sym typeface="Century Gothic"/>
              </a:rPr>
              <a:t> volume</a:t>
            </a:r>
          </a:p>
        </p:txBody>
      </p:sp>
      <p:pic>
        <p:nvPicPr>
          <p:cNvPr id="203" name="Shape 203" descr="Change Volume of Request Type over Month.png"/>
          <p:cNvPicPr preferRelativeResize="0"/>
          <p:nvPr/>
        </p:nvPicPr>
        <p:blipFill rotWithShape="1">
          <a:blip r:embed="rId3">
            <a:alphaModFix/>
          </a:blip>
          <a:srcRect/>
          <a:stretch/>
        </p:blipFill>
        <p:spPr>
          <a:xfrm>
            <a:off x="4865100" y="1718550"/>
            <a:ext cx="3633848" cy="3501849"/>
          </a:xfrm>
          <a:prstGeom prst="rect">
            <a:avLst/>
          </a:prstGeom>
          <a:noFill/>
          <a:ln>
            <a:noFill/>
          </a:ln>
        </p:spPr>
      </p:pic>
      <p:pic>
        <p:nvPicPr>
          <p:cNvPr id="204" name="Shape 204" descr="change volume of request.png"/>
          <p:cNvPicPr preferRelativeResize="0"/>
          <p:nvPr/>
        </p:nvPicPr>
        <p:blipFill rotWithShape="1">
          <a:blip r:embed="rId4">
            <a:alphaModFix/>
          </a:blip>
          <a:srcRect/>
          <a:stretch/>
        </p:blipFill>
        <p:spPr>
          <a:xfrm>
            <a:off x="533400" y="1718550"/>
            <a:ext cx="3917100" cy="350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84700" y="452725"/>
            <a:ext cx="7342499" cy="1400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Seasonality Analysis</a:t>
            </a:r>
            <a:br>
              <a:rPr lang="en-US" sz="3600" b="0" i="0" u="none" strike="noStrike" cap="none">
                <a:solidFill>
                  <a:schemeClr val="lt2"/>
                </a:solidFill>
                <a:latin typeface="Century Gothic"/>
                <a:ea typeface="Century Gothic"/>
                <a:cs typeface="Century Gothic"/>
                <a:sym typeface="Century Gothic"/>
              </a:rPr>
            </a:br>
            <a:r>
              <a:rPr lang="en-US" sz="2400" b="0" i="0" u="none" strike="noStrike" cap="none">
                <a:solidFill>
                  <a:schemeClr val="lt2"/>
                </a:solidFill>
                <a:latin typeface="Century Gothic"/>
                <a:ea typeface="Century Gothic"/>
                <a:cs typeface="Century Gothic"/>
                <a:sym typeface="Century Gothic"/>
              </a:rPr>
              <a:t>by weekday</a:t>
            </a:r>
          </a:p>
        </p:txBody>
      </p:sp>
      <p:sp>
        <p:nvSpPr>
          <p:cNvPr id="211" name="Shape 211"/>
          <p:cNvSpPr txBox="1">
            <a:spLocks noGrp="1"/>
          </p:cNvSpPr>
          <p:nvPr>
            <p:ph type="body" idx="1"/>
          </p:nvPr>
        </p:nvSpPr>
        <p:spPr>
          <a:xfrm>
            <a:off x="484700" y="5422953"/>
            <a:ext cx="8202300" cy="986399"/>
          </a:xfrm>
          <a:prstGeom prst="rect">
            <a:avLst/>
          </a:prstGeom>
          <a:noFill/>
          <a:ln>
            <a:noFill/>
          </a:ln>
        </p:spPr>
        <p:txBody>
          <a:bodyPr lIns="91425" tIns="45700" rIns="91425" bIns="45700" anchor="t" anchorCtr="0">
            <a:noAutofit/>
          </a:bodyPr>
          <a:lstStyle/>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Weekdays, especially Wednesday to Friday, are the busiest</a:t>
            </a:r>
          </a:p>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Anticipate high volume of requests and schedule staff accordingly</a:t>
            </a:r>
          </a:p>
        </p:txBody>
      </p:sp>
      <p:pic>
        <p:nvPicPr>
          <p:cNvPr id="212" name="Shape 212" descr="change volume weekday.png"/>
          <p:cNvPicPr preferRelativeResize="0"/>
          <p:nvPr/>
        </p:nvPicPr>
        <p:blipFill rotWithShape="1">
          <a:blip r:embed="rId3">
            <a:alphaModFix/>
          </a:blip>
          <a:srcRect/>
          <a:stretch/>
        </p:blipFill>
        <p:spPr>
          <a:xfrm>
            <a:off x="484700" y="1792275"/>
            <a:ext cx="3842370" cy="3498999"/>
          </a:xfrm>
          <a:prstGeom prst="rect">
            <a:avLst/>
          </a:prstGeom>
          <a:noFill/>
          <a:ln>
            <a:noFill/>
          </a:ln>
        </p:spPr>
      </p:pic>
      <p:pic>
        <p:nvPicPr>
          <p:cNvPr id="213" name="Shape 213" descr="Change Volume of Request Type Over Weekday.png"/>
          <p:cNvPicPr preferRelativeResize="0"/>
          <p:nvPr/>
        </p:nvPicPr>
        <p:blipFill rotWithShape="1">
          <a:blip r:embed="rId4">
            <a:alphaModFix/>
          </a:blip>
          <a:srcRect/>
          <a:stretch/>
        </p:blipFill>
        <p:spPr>
          <a:xfrm>
            <a:off x="4864248" y="1792275"/>
            <a:ext cx="3630889" cy="34990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Request Channels</a:t>
            </a:r>
          </a:p>
        </p:txBody>
      </p:sp>
      <p:sp>
        <p:nvSpPr>
          <p:cNvPr id="220" name="Shape 220"/>
          <p:cNvSpPr txBox="1">
            <a:spLocks noGrp="1"/>
          </p:cNvSpPr>
          <p:nvPr>
            <p:ph type="body" idx="1"/>
          </p:nvPr>
        </p:nvSpPr>
        <p:spPr>
          <a:xfrm>
            <a:off x="547200" y="5080450"/>
            <a:ext cx="8049600" cy="1377600"/>
          </a:xfrm>
          <a:prstGeom prst="rect">
            <a:avLst/>
          </a:prstGeom>
          <a:noFill/>
          <a:ln>
            <a:noFill/>
          </a:ln>
        </p:spPr>
        <p:txBody>
          <a:bodyPr lIns="91425" tIns="45700" rIns="91425" bIns="45700" anchor="t" anchorCtr="0">
            <a:noAutofit/>
          </a:bodyPr>
          <a:lstStyle/>
          <a:p>
            <a:pPr marL="457200" marR="0" lvl="0" indent="-355600" algn="l" rtl="0">
              <a:lnSpc>
                <a:spcPct val="100000"/>
              </a:lnSpc>
              <a:spcBef>
                <a:spcPts val="0"/>
              </a:spcBef>
              <a:spcAft>
                <a:spcPts val="0"/>
              </a:spcAft>
              <a:buClr>
                <a:schemeClr val="lt1"/>
              </a:buClr>
              <a:buSzPct val="100000"/>
              <a:buFont typeface="Century Gothic"/>
              <a:buChar char="▶"/>
            </a:pPr>
            <a:r>
              <a:rPr lang="en-US" sz="1500" b="0" i="0" u="none" strike="noStrike" cap="none">
                <a:solidFill>
                  <a:schemeClr val="lt1"/>
                </a:solidFill>
                <a:latin typeface="Century Gothic"/>
                <a:ea typeface="Century Gothic"/>
                <a:cs typeface="Century Gothic"/>
                <a:sym typeface="Century Gothic"/>
              </a:rPr>
              <a:t>Phone is the most popular channel of placing service request</a:t>
            </a:r>
            <a:r>
              <a:rPr lang="en-US" sz="1500" b="0" i="0" u="none" strike="noStrike" cap="none">
                <a:latin typeface="Century Gothic"/>
                <a:ea typeface="Century Gothic"/>
                <a:cs typeface="Century Gothic"/>
                <a:sym typeface="Century Gothic"/>
              </a:rPr>
              <a:t>(58%),</a:t>
            </a:r>
            <a:r>
              <a:rPr lang="en-US" sz="1500" b="0" i="0" u="none" strike="noStrike" cap="none">
                <a:solidFill>
                  <a:schemeClr val="lt1"/>
                </a:solidFill>
                <a:latin typeface="Century Gothic"/>
                <a:ea typeface="Century Gothic"/>
                <a:cs typeface="Century Gothic"/>
                <a:sym typeface="Century Gothic"/>
              </a:rPr>
              <a:t> followed by Self Driver Report(1</a:t>
            </a:r>
            <a:r>
              <a:rPr lang="en-US" sz="1500"/>
              <a:t>5%</a:t>
            </a:r>
            <a:r>
              <a:rPr lang="en-US" sz="1500" b="0" i="0" u="none" strike="noStrike" cap="none">
                <a:solidFill>
                  <a:schemeClr val="lt1"/>
                </a:solidFill>
                <a:latin typeface="Century Gothic"/>
                <a:ea typeface="Century Gothic"/>
                <a:cs typeface="Century Gothic"/>
                <a:sym typeface="Century Gothic"/>
              </a:rPr>
              <a:t>), Mobile App(1</a:t>
            </a:r>
            <a:r>
              <a:rPr lang="en-US" sz="1500"/>
              <a:t>4%</a:t>
            </a:r>
            <a:r>
              <a:rPr lang="en-US" sz="1500" b="0" i="0" u="none" strike="noStrike" cap="none">
                <a:solidFill>
                  <a:schemeClr val="lt1"/>
                </a:solidFill>
                <a:latin typeface="Century Gothic"/>
                <a:ea typeface="Century Gothic"/>
                <a:cs typeface="Century Gothic"/>
                <a:sym typeface="Century Gothic"/>
              </a:rPr>
              <a:t>), Self Service(10%) and Email (3%)</a:t>
            </a:r>
          </a:p>
          <a:p>
            <a:pPr marL="457200" marR="0" lvl="0" indent="-355600" algn="l" rtl="0">
              <a:lnSpc>
                <a:spcPct val="100000"/>
              </a:lnSpc>
              <a:spcBef>
                <a:spcPts val="0"/>
              </a:spcBef>
              <a:spcAft>
                <a:spcPts val="0"/>
              </a:spcAft>
              <a:buClr>
                <a:schemeClr val="lt1"/>
              </a:buClr>
              <a:buSzPct val="100000"/>
              <a:buFont typeface="Century Gothic"/>
              <a:buChar char="▶"/>
            </a:pPr>
            <a:r>
              <a:rPr lang="en-US" sz="1500" b="0" i="0" u="none" strike="noStrike" cap="none">
                <a:solidFill>
                  <a:schemeClr val="lt1"/>
                </a:solidFill>
                <a:latin typeface="Century Gothic"/>
                <a:ea typeface="Century Gothic"/>
                <a:cs typeface="Century Gothic"/>
                <a:sym typeface="Century Gothic"/>
              </a:rPr>
              <a:t>Call center: Implement automated answering services </a:t>
            </a:r>
          </a:p>
          <a:p>
            <a:pPr marL="457200" marR="0" lvl="0" indent="-355600" algn="l" rtl="0">
              <a:lnSpc>
                <a:spcPct val="100000"/>
              </a:lnSpc>
              <a:spcBef>
                <a:spcPts val="0"/>
              </a:spcBef>
              <a:spcAft>
                <a:spcPts val="0"/>
              </a:spcAft>
              <a:buClr>
                <a:schemeClr val="lt1"/>
              </a:buClr>
              <a:buSzPct val="100000"/>
              <a:buFont typeface="Century Gothic"/>
              <a:buChar char="▶"/>
            </a:pPr>
            <a:r>
              <a:rPr lang="en-US" sz="1500" b="0" i="0" u="none" strike="noStrike" cap="none">
                <a:solidFill>
                  <a:schemeClr val="lt1"/>
                </a:solidFill>
                <a:latin typeface="Century Gothic"/>
                <a:ea typeface="Century Gothic"/>
                <a:cs typeface="Century Gothic"/>
                <a:sym typeface="Century Gothic"/>
              </a:rPr>
              <a:t>Mobile App: only 14% of total volume. </a:t>
            </a:r>
            <a:r>
              <a:rPr lang="en-US" sz="1500"/>
              <a:t>To increase, c</a:t>
            </a:r>
            <a:r>
              <a:rPr lang="en-US" sz="1500" b="0" i="0" u="none" strike="noStrike" cap="none">
                <a:solidFill>
                  <a:schemeClr val="lt1"/>
                </a:solidFill>
                <a:latin typeface="Century Gothic"/>
                <a:ea typeface="Century Gothic"/>
                <a:cs typeface="Century Gothic"/>
                <a:sym typeface="Century Gothic"/>
              </a:rPr>
              <a:t>ould 1) Create public campaigns to encourage the use </a:t>
            </a:r>
            <a:r>
              <a:rPr lang="en-US" sz="1500"/>
              <a:t>of</a:t>
            </a:r>
            <a:r>
              <a:rPr lang="en-US" sz="1500" b="0" i="0" u="none" strike="noStrike" cap="none">
                <a:solidFill>
                  <a:schemeClr val="lt1"/>
                </a:solidFill>
                <a:latin typeface="Century Gothic"/>
                <a:ea typeface="Century Gothic"/>
                <a:cs typeface="Century Gothic"/>
                <a:sym typeface="Century Gothic"/>
              </a:rPr>
              <a:t> this channel; 2) Promote the App through call center messaging</a:t>
            </a:r>
          </a:p>
          <a:p>
            <a:pPr marL="457200" marR="0" lvl="0" indent="-355600" algn="l" rtl="0">
              <a:lnSpc>
                <a:spcPct val="100000"/>
              </a:lnSpc>
              <a:spcBef>
                <a:spcPts val="0"/>
              </a:spcBef>
              <a:spcAft>
                <a:spcPts val="0"/>
              </a:spcAft>
              <a:buClr>
                <a:schemeClr val="lt1"/>
              </a:buClr>
              <a:buSzPct val="100000"/>
              <a:buFont typeface="Century Gothic"/>
              <a:buNone/>
            </a:pPr>
            <a:endParaRPr sz="1500" b="0" i="0" u="none" strike="noStrike" cap="none">
              <a:solidFill>
                <a:schemeClr val="lt1"/>
              </a:solidFill>
              <a:latin typeface="Century Gothic"/>
              <a:ea typeface="Century Gothic"/>
              <a:cs typeface="Century Gothic"/>
              <a:sym typeface="Century Gothic"/>
            </a:endParaRPr>
          </a:p>
        </p:txBody>
      </p:sp>
      <p:pic>
        <p:nvPicPr>
          <p:cNvPr id="221" name="Shape 221"/>
          <p:cNvPicPr preferRelativeResize="0"/>
          <p:nvPr/>
        </p:nvPicPr>
        <p:blipFill rotWithShape="1">
          <a:blip r:embed="rId3">
            <a:alphaModFix/>
          </a:blip>
          <a:srcRect/>
          <a:stretch/>
        </p:blipFill>
        <p:spPr>
          <a:xfrm>
            <a:off x="1187350" y="1319909"/>
            <a:ext cx="2866500" cy="3711600"/>
          </a:xfrm>
          <a:prstGeom prst="rect">
            <a:avLst/>
          </a:prstGeom>
          <a:noFill/>
          <a:ln>
            <a:noFill/>
          </a:ln>
        </p:spPr>
      </p:pic>
      <p:pic>
        <p:nvPicPr>
          <p:cNvPr id="222" name="Shape 222"/>
          <p:cNvPicPr preferRelativeResize="0"/>
          <p:nvPr/>
        </p:nvPicPr>
        <p:blipFill rotWithShape="1">
          <a:blip r:embed="rId4">
            <a:alphaModFix/>
          </a:blip>
          <a:srcRect/>
          <a:stretch/>
        </p:blipFill>
        <p:spPr>
          <a:xfrm>
            <a:off x="5077476" y="1319907"/>
            <a:ext cx="2866499" cy="372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84710" y="452718"/>
            <a:ext cx="7055379" cy="14005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3600" b="0" i="0" u="none" strike="noStrike" cap="none">
                <a:solidFill>
                  <a:schemeClr val="lt2"/>
                </a:solidFill>
                <a:latin typeface="Century Gothic"/>
                <a:ea typeface="Century Gothic"/>
                <a:cs typeface="Century Gothic"/>
                <a:sym typeface="Century Gothic"/>
              </a:rPr>
              <a:t>Request Channels</a:t>
            </a:r>
            <a:br>
              <a:rPr lang="en-US" sz="3600" b="0" i="0" u="none" strike="noStrike" cap="none">
                <a:solidFill>
                  <a:schemeClr val="lt2"/>
                </a:solidFill>
                <a:latin typeface="Century Gothic"/>
                <a:ea typeface="Century Gothic"/>
                <a:cs typeface="Century Gothic"/>
                <a:sym typeface="Century Gothic"/>
              </a:rPr>
            </a:br>
            <a:r>
              <a:rPr lang="en-US" sz="2500" b="0" i="0" u="none" strike="noStrike" cap="none">
                <a:solidFill>
                  <a:schemeClr val="lt2"/>
                </a:solidFill>
                <a:latin typeface="Century Gothic"/>
                <a:ea typeface="Century Gothic"/>
                <a:cs typeface="Century Gothic"/>
                <a:sym typeface="Century Gothic"/>
              </a:rPr>
              <a:t>by month/weekday</a:t>
            </a:r>
          </a:p>
        </p:txBody>
      </p:sp>
      <p:sp>
        <p:nvSpPr>
          <p:cNvPr id="229" name="Shape 229"/>
          <p:cNvSpPr txBox="1">
            <a:spLocks noGrp="1"/>
          </p:cNvSpPr>
          <p:nvPr>
            <p:ph type="body" idx="1"/>
          </p:nvPr>
        </p:nvSpPr>
        <p:spPr>
          <a:xfrm>
            <a:off x="575150" y="5536237"/>
            <a:ext cx="7533900" cy="834000"/>
          </a:xfrm>
          <a:prstGeom prst="rect">
            <a:avLst/>
          </a:prstGeom>
          <a:noFill/>
          <a:ln>
            <a:noFill/>
          </a:ln>
        </p:spPr>
        <p:txBody>
          <a:bodyPr lIns="91425" tIns="45700" rIns="91425" bIns="45700" anchor="t" anchorCtr="0">
            <a:noAutofit/>
          </a:bodyPr>
          <a:lstStyle/>
          <a:p>
            <a:pPr marL="342906" marR="0" lvl="0" indent="-355606" algn="l" rtl="0">
              <a:lnSpc>
                <a:spcPct val="100000"/>
              </a:lnSpc>
              <a:spcBef>
                <a:spcPts val="0"/>
              </a:spcBef>
              <a:spcAft>
                <a:spcPts val="0"/>
              </a:spcAft>
              <a:buClr>
                <a:srgbClr val="B9AC9E"/>
              </a:buClr>
              <a:buSzPct val="100000"/>
              <a:buFont typeface="Noto Sans Symbols"/>
              <a:buChar char="▶"/>
            </a:pPr>
            <a:r>
              <a:rPr lang="en-US" sz="1800" b="0" i="0" u="none" strike="noStrike" cap="none">
                <a:solidFill>
                  <a:schemeClr val="lt1"/>
                </a:solidFill>
                <a:latin typeface="Century Gothic"/>
                <a:ea typeface="Century Gothic"/>
                <a:cs typeface="Century Gothic"/>
                <a:sym typeface="Century Gothic"/>
              </a:rPr>
              <a:t>Similar patterns of volume through various request sources, in line with the </a:t>
            </a:r>
            <a:r>
              <a:rPr lang="en-US" sz="1800"/>
              <a:t>overall trendline</a:t>
            </a:r>
          </a:p>
        </p:txBody>
      </p:sp>
      <p:pic>
        <p:nvPicPr>
          <p:cNvPr id="230" name="Shape 230" descr="Screen Shot 2016-12-06 at 12.48.00.png"/>
          <p:cNvPicPr preferRelativeResize="0"/>
          <p:nvPr/>
        </p:nvPicPr>
        <p:blipFill rotWithShape="1">
          <a:blip r:embed="rId3">
            <a:alphaModFix/>
          </a:blip>
          <a:srcRect/>
          <a:stretch/>
        </p:blipFill>
        <p:spPr>
          <a:xfrm>
            <a:off x="1032350" y="1586542"/>
            <a:ext cx="2909700" cy="3802200"/>
          </a:xfrm>
          <a:prstGeom prst="rect">
            <a:avLst/>
          </a:prstGeom>
          <a:noFill/>
          <a:ln>
            <a:noFill/>
          </a:ln>
        </p:spPr>
      </p:pic>
      <p:pic>
        <p:nvPicPr>
          <p:cNvPr id="231" name="Shape 231" descr="Screen Shot 2016-12-06 at 12.47.41.png"/>
          <p:cNvPicPr preferRelativeResize="0"/>
          <p:nvPr/>
        </p:nvPicPr>
        <p:blipFill rotWithShape="1">
          <a:blip r:embed="rId4">
            <a:alphaModFix/>
          </a:blip>
          <a:srcRect/>
          <a:stretch/>
        </p:blipFill>
        <p:spPr>
          <a:xfrm>
            <a:off x="4738525" y="1586542"/>
            <a:ext cx="2974800" cy="3850800"/>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1116</Words>
  <Application>Microsoft Office PowerPoint</Application>
  <PresentationFormat>On-screen Show (4:3)</PresentationFormat>
  <Paragraphs>165</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Century Gothic</vt:lpstr>
      <vt:lpstr>Calibri</vt:lpstr>
      <vt:lpstr>Noto Sans Symbols</vt:lpstr>
      <vt:lpstr>Arial</vt:lpstr>
      <vt:lpstr>Ion</vt:lpstr>
      <vt:lpstr>MyLA311 Service Analysis </vt:lpstr>
      <vt:lpstr>Introduction</vt:lpstr>
      <vt:lpstr>Executive Summary</vt:lpstr>
      <vt:lpstr>MyLA311 Service Request</vt:lpstr>
      <vt:lpstr>Service Request Overview Request Types and Departments</vt:lpstr>
      <vt:lpstr>Seasonality Analysis by month</vt:lpstr>
      <vt:lpstr>Seasonality Analysis by weekday</vt:lpstr>
      <vt:lpstr>Request Channels</vt:lpstr>
      <vt:lpstr>Request Channels by month/weekday</vt:lpstr>
      <vt:lpstr>PowerPoint Presentation</vt:lpstr>
      <vt:lpstr>Geographical Analysis</vt:lpstr>
      <vt:lpstr>Service Request Map</vt:lpstr>
      <vt:lpstr>Service Request Map  by Type</vt:lpstr>
      <vt:lpstr>Service Request Map  by Month</vt:lpstr>
      <vt:lpstr>Service Request Map  by Weekday</vt:lpstr>
      <vt:lpstr>Median household income and bachelor’s degree heatmap map</vt:lpstr>
      <vt:lpstr>Demographic Analysis Request by Type vs Median Household Income</vt:lpstr>
      <vt:lpstr>Demographic Analysis  Request Type vs Education Level</vt:lpstr>
      <vt:lpstr>Call Center</vt:lpstr>
      <vt:lpstr>Department Distribution</vt:lpstr>
      <vt:lpstr>Call Resolution Distribution</vt:lpstr>
      <vt:lpstr>PowerPoint Presentation</vt:lpstr>
      <vt:lpstr>Time and Day Heatmap</vt:lpstr>
      <vt:lpstr>Summary: Key Takeaways</vt:lpstr>
      <vt:lpstr>Thank you!</vt:lpstr>
      <vt:lpstr>Appendix</vt:lpstr>
      <vt:lpstr>Distribution of Request Type</vt:lpstr>
      <vt:lpstr>Other Analyses</vt:lpstr>
      <vt:lpstr>SR Type Analysis by APC</vt:lpstr>
      <vt:lpstr>SR Type Analysis by  Council District</vt:lpstr>
      <vt:lpstr>SR Type Analysis by Department</vt:lpstr>
      <vt:lpstr>Request Type by Owner</vt:lpstr>
      <vt:lpstr>Service Efficiency by Department</vt:lpstr>
      <vt:lpstr>Anonymous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MyLA311 Service Analysis </dc:title>
  <cp:lastModifiedBy>Liu, Si Lu</cp:lastModifiedBy>
  <cp:revision>2</cp:revision>
  <dcterms:modified xsi:type="dcterms:W3CDTF">2016-12-07T10:21:43Z</dcterms:modified>
</cp:coreProperties>
</file>